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90" r:id="rId5"/>
    <p:sldId id="332" r:id="rId6"/>
    <p:sldId id="331" r:id="rId7"/>
    <p:sldId id="322" r:id="rId8"/>
    <p:sldId id="334" r:id="rId9"/>
    <p:sldId id="335" r:id="rId10"/>
    <p:sldId id="337" r:id="rId11"/>
    <p:sldId id="329" r:id="rId12"/>
    <p:sldId id="347" r:id="rId13"/>
    <p:sldId id="352" r:id="rId14"/>
    <p:sldId id="353" r:id="rId15"/>
    <p:sldId id="354" r:id="rId16"/>
    <p:sldId id="356" r:id="rId17"/>
    <p:sldId id="341" r:id="rId18"/>
    <p:sldId id="357" r:id="rId19"/>
    <p:sldId id="358" r:id="rId20"/>
    <p:sldId id="342" r:id="rId21"/>
    <p:sldId id="343" r:id="rId22"/>
    <p:sldId id="344" r:id="rId23"/>
    <p:sldId id="345" r:id="rId24"/>
    <p:sldId id="349" r:id="rId25"/>
    <p:sldId id="338" r:id="rId26"/>
    <p:sldId id="339" r:id="rId27"/>
    <p:sldId id="360" r:id="rId28"/>
    <p:sldId id="361" r:id="rId29"/>
    <p:sldId id="340" r:id="rId30"/>
    <p:sldId id="362" r:id="rId31"/>
    <p:sldId id="363" r:id="rId32"/>
    <p:sldId id="327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0000"/>
    <a:srgbClr val="800000"/>
    <a:srgbClr val="9900FF"/>
    <a:srgbClr val="FF6600"/>
    <a:srgbClr val="9900CC"/>
    <a:srgbClr val="00FF00"/>
    <a:srgbClr val="33CCFF"/>
    <a:srgbClr val="FF0066"/>
    <a:srgbClr val="E87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C4100-4810-450A-9DC0-B38827AEA92B}" v="237" dt="2020-02-06T13:49:21.858"/>
    <p1510:client id="{650600AC-03FE-44CE-8B1B-31298A45CF04}" v="19" dt="2020-03-02T08:08:01.722"/>
    <p1510:client id="{7D4EE4A4-2E3F-49D7-8B99-3E67CFAC492B}" v="422" dt="2020-02-05T16:05:54.595"/>
    <p1510:client id="{7F11D677-8F77-4DBE-B20E-9579ED6DC4FF}" v="1115" dt="2020-02-05T10:36:36.898"/>
    <p1510:client id="{9054AB05-9CF7-4011-8B14-63DB70FE1FD5}" v="17" dt="2020-03-03T13:32:05.727"/>
    <p1510:client id="{A059DD0D-ECF8-44BF-83D4-742CB94A7A73}" v="14" dt="2020-02-07T09:59:59.914"/>
    <p1510:client id="{BD650CF1-3BC7-4B7B-8E40-21E4AB8453C4}" v="5" dt="2020-03-06T09:49:03.668"/>
    <p1510:client id="{EA750255-2F38-48E8-A54B-5FA3C1338B49}" v="1" dt="2020-03-06T15:36:53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5332" autoAdjust="0"/>
  </p:normalViewPr>
  <p:slideViewPr>
    <p:cSldViewPr snapToGrid="0">
      <p:cViewPr varScale="1">
        <p:scale>
          <a:sx n="111" d="100"/>
          <a:sy n="111" d="100"/>
        </p:scale>
        <p:origin x="82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igerot Stephane" userId="S::s.loigerot@brgm.fr::3d80a558-d1fa-4b25-93d5-e3495efc926e" providerId="AD" clId="Web-{7D4EE4A4-2E3F-49D7-8B99-3E67CFAC492B}"/>
    <pc:docChg chg="modSld">
      <pc:chgData name="Loigerot Stephane" userId="S::s.loigerot@brgm.fr::3d80a558-d1fa-4b25-93d5-e3495efc926e" providerId="AD" clId="Web-{7D4EE4A4-2E3F-49D7-8B99-3E67CFAC492B}" dt="2020-02-05T16:05:53.595" v="412" actId="20577"/>
      <pc:docMkLst>
        <pc:docMk/>
      </pc:docMkLst>
      <pc:sldChg chg="addSp modSp">
        <pc:chgData name="Loigerot Stephane" userId="S::s.loigerot@brgm.fr::3d80a558-d1fa-4b25-93d5-e3495efc926e" providerId="AD" clId="Web-{7D4EE4A4-2E3F-49D7-8B99-3E67CFAC492B}" dt="2020-02-05T16:05:43.766" v="410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D4EE4A4-2E3F-49D7-8B99-3E67CFAC492B}" dt="2020-02-05T16:05:43.766" v="410" actId="20577"/>
          <ac:spMkLst>
            <pc:docMk/>
            <pc:sldMk cId="2308833575" sldId="304"/>
            <ac:spMk id="8" creationId="{48DEC7D1-690A-4DB8-B5DE-97BD85D3ACBC}"/>
          </ac:spMkLst>
        </pc:spChg>
        <pc:graphicFrameChg chg="add mod modGraphic">
          <ac:chgData name="Loigerot Stephane" userId="S::s.loigerot@brgm.fr::3d80a558-d1fa-4b25-93d5-e3495efc926e" providerId="AD" clId="Web-{7D4EE4A4-2E3F-49D7-8B99-3E67CFAC492B}" dt="2020-02-05T16:04:01.898" v="381"/>
          <ac:graphicFrameMkLst>
            <pc:docMk/>
            <pc:sldMk cId="2308833575" sldId="304"/>
            <ac:graphicFrameMk id="3" creationId="{D7EC5BA6-EFC9-40F1-BDE9-9BF7C32F561E}"/>
          </ac:graphicFrameMkLst>
        </pc:graphicFrameChg>
      </pc:sldChg>
      <pc:sldChg chg="modSp">
        <pc:chgData name="Loigerot Stephane" userId="S::s.loigerot@brgm.fr::3d80a558-d1fa-4b25-93d5-e3495efc926e" providerId="AD" clId="Web-{7D4EE4A4-2E3F-49D7-8B99-3E67CFAC492B}" dt="2020-02-05T15:52:53.008" v="203" actId="20577"/>
        <pc:sldMkLst>
          <pc:docMk/>
          <pc:sldMk cId="1814222047" sldId="306"/>
        </pc:sldMkLst>
        <pc:spChg chg="mod">
          <ac:chgData name="Loigerot Stephane" userId="S::s.loigerot@brgm.fr::3d80a558-d1fa-4b25-93d5-e3495efc926e" providerId="AD" clId="Web-{7D4EE4A4-2E3F-49D7-8B99-3E67CFAC492B}" dt="2020-02-05T15:52:53.008" v="203" actId="20577"/>
          <ac:spMkLst>
            <pc:docMk/>
            <pc:sldMk cId="1814222047" sldId="306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5:49:17.941" v="21" actId="20577"/>
        <pc:sldMkLst>
          <pc:docMk/>
          <pc:sldMk cId="3601527540" sldId="308"/>
        </pc:sldMkLst>
        <pc:spChg chg="mod">
          <ac:chgData name="Loigerot Stephane" userId="S::s.loigerot@brgm.fr::3d80a558-d1fa-4b25-93d5-e3495efc926e" providerId="AD" clId="Web-{7D4EE4A4-2E3F-49D7-8B99-3E67CFAC492B}" dt="2020-02-05T15:49:17.941" v="21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5:53.595" v="412" actId="20577"/>
        <pc:sldMkLst>
          <pc:docMk/>
          <pc:sldMk cId="1585655402" sldId="309"/>
        </pc:sldMkLst>
        <pc:spChg chg="mod">
          <ac:chgData name="Loigerot Stephane" userId="S::s.loigerot@brgm.fr::3d80a558-d1fa-4b25-93d5-e3495efc926e" providerId="AD" clId="Web-{7D4EE4A4-2E3F-49D7-8B99-3E67CFAC492B}" dt="2020-02-05T16:05:53.595" v="412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2:29.608" v="357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D4EE4A4-2E3F-49D7-8B99-3E67CFAC492B}" dt="2020-02-05T16:02:29.608" v="357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Losantos Nicolas" userId="S::n.losantos@brgm.fr::d0ba40ca-b8b4-4600-8224-8dd62c070882" providerId="AD" clId="Web-{650600AC-03FE-44CE-8B1B-31298A45CF04}"/>
    <pc:docChg chg="modSld">
      <pc:chgData name="Losantos Nicolas" userId="S::n.losantos@brgm.fr::d0ba40ca-b8b4-4600-8224-8dd62c070882" providerId="AD" clId="Web-{650600AC-03FE-44CE-8B1B-31298A45CF04}" dt="2020-03-02T08:08:01.722" v="15" actId="20577"/>
      <pc:docMkLst>
        <pc:docMk/>
      </pc:docMkLst>
      <pc:sldChg chg="modSp">
        <pc:chgData name="Losantos Nicolas" userId="S::n.losantos@brgm.fr::d0ba40ca-b8b4-4600-8224-8dd62c070882" providerId="AD" clId="Web-{650600AC-03FE-44CE-8B1B-31298A45CF04}" dt="2020-03-02T08:01:44.912" v="9" actId="20577"/>
        <pc:sldMkLst>
          <pc:docMk/>
          <pc:sldMk cId="2308833575" sldId="304"/>
        </pc:sldMkLst>
        <pc:spChg chg="mod">
          <ac:chgData name="Losantos Nicolas" userId="S::n.losantos@brgm.fr::d0ba40ca-b8b4-4600-8224-8dd62c070882" providerId="AD" clId="Web-{650600AC-03FE-44CE-8B1B-31298A45CF04}" dt="2020-03-02T07:59:44.037" v="2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santos Nicolas" userId="S::n.losantos@brgm.fr::d0ba40ca-b8b4-4600-8224-8dd62c070882" providerId="AD" clId="Web-{650600AC-03FE-44CE-8B1B-31298A45CF04}" dt="2020-03-02T08:01:44.912" v="9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modSp">
        <pc:chgData name="Losantos Nicolas" userId="S::n.losantos@brgm.fr::d0ba40ca-b8b4-4600-8224-8dd62c070882" providerId="AD" clId="Web-{650600AC-03FE-44CE-8B1B-31298A45CF04}" dt="2020-03-02T08:02:37.630" v="11"/>
        <pc:sldMkLst>
          <pc:docMk/>
          <pc:sldMk cId="1050923809" sldId="305"/>
        </pc:sldMkLst>
        <pc:graphicFrameChg chg="mod modGraphic">
          <ac:chgData name="Losantos Nicolas" userId="S::n.losantos@brgm.fr::d0ba40ca-b8b4-4600-8224-8dd62c070882" providerId="AD" clId="Web-{650600AC-03FE-44CE-8B1B-31298A45CF04}" dt="2020-03-02T08:02:37.630" v="11"/>
          <ac:graphicFrameMkLst>
            <pc:docMk/>
            <pc:sldMk cId="1050923809" sldId="305"/>
            <ac:graphicFrameMk id="3" creationId="{D7EC5BA6-EFC9-40F1-BDE9-9BF7C32F561E}"/>
          </ac:graphicFrameMkLst>
        </pc:graphicFrameChg>
      </pc:sldChg>
      <pc:sldChg chg="modSp">
        <pc:chgData name="Losantos Nicolas" userId="S::n.losantos@brgm.fr::d0ba40ca-b8b4-4600-8224-8dd62c070882" providerId="AD" clId="Web-{650600AC-03FE-44CE-8B1B-31298A45CF04}" dt="2020-03-02T08:08:01.722" v="15" actId="20577"/>
        <pc:sldMkLst>
          <pc:docMk/>
          <pc:sldMk cId="788521401" sldId="307"/>
        </pc:sldMkLst>
        <pc:spChg chg="mod">
          <ac:chgData name="Losantos Nicolas" userId="S::n.losantos@brgm.fr::d0ba40ca-b8b4-4600-8224-8dd62c070882" providerId="AD" clId="Web-{650600AC-03FE-44CE-8B1B-31298A45CF04}" dt="2020-03-02T08:08:01.722" v="15" actId="20577"/>
          <ac:spMkLst>
            <pc:docMk/>
            <pc:sldMk cId="788521401" sldId="307"/>
            <ac:spMk id="8" creationId="{48DEC7D1-690A-4DB8-B5DE-97BD85D3ACBC}"/>
          </ac:spMkLst>
        </pc:spChg>
      </pc:sldChg>
      <pc:sldChg chg="modSp">
        <pc:chgData name="Losantos Nicolas" userId="S::n.losantos@brgm.fr::d0ba40ca-b8b4-4600-8224-8dd62c070882" providerId="AD" clId="Web-{650600AC-03FE-44CE-8B1B-31298A45CF04}" dt="2020-03-02T08:03:34.505" v="13" actId="20577"/>
        <pc:sldMkLst>
          <pc:docMk/>
          <pc:sldMk cId="2711102465" sldId="308"/>
        </pc:sldMkLst>
        <pc:spChg chg="mod">
          <ac:chgData name="Losantos Nicolas" userId="S::n.losantos@brgm.fr::d0ba40ca-b8b4-4600-8224-8dd62c070882" providerId="AD" clId="Web-{650600AC-03FE-44CE-8B1B-31298A45CF04}" dt="2020-03-02T08:03:34.505" v="13" actId="20577"/>
          <ac:spMkLst>
            <pc:docMk/>
            <pc:sldMk cId="2711102465" sldId="308"/>
            <ac:spMk id="8" creationId="{48DEC7D1-690A-4DB8-B5DE-97BD85D3ACBC}"/>
          </ac:spMkLst>
        </pc:spChg>
      </pc:sldChg>
    </pc:docChg>
  </pc:docChgLst>
  <pc:docChgLst>
    <pc:chgData name="Roquencourt Jean-Baptiste" userId="S::jb.roquencourt@brgm.fr::6a460482-96a0-4562-8c37-5e02ddaa2035" providerId="AD" clId="Web-{9054AB05-9CF7-4011-8B14-63DB70FE1FD5}"/>
    <pc:docChg chg="modSld">
      <pc:chgData name="Roquencourt Jean-Baptiste" userId="S::jb.roquencourt@brgm.fr::6a460482-96a0-4562-8c37-5e02ddaa2035" providerId="AD" clId="Web-{9054AB05-9CF7-4011-8B14-63DB70FE1FD5}" dt="2020-03-03T13:32:05.117" v="5" actId="20577"/>
      <pc:docMkLst>
        <pc:docMk/>
      </pc:docMkLst>
      <pc:sldChg chg="modSp">
        <pc:chgData name="Roquencourt Jean-Baptiste" userId="S::jb.roquencourt@brgm.fr::6a460482-96a0-4562-8c37-5e02ddaa2035" providerId="AD" clId="Web-{9054AB05-9CF7-4011-8B14-63DB70FE1FD5}" dt="2020-03-03T13:32:05.117" v="5" actId="20577"/>
        <pc:sldMkLst>
          <pc:docMk/>
          <pc:sldMk cId="788521401" sldId="307"/>
        </pc:sldMkLst>
        <pc:spChg chg="mod">
          <ac:chgData name="Roquencourt Jean-Baptiste" userId="S::jb.roquencourt@brgm.fr::6a460482-96a0-4562-8c37-5e02ddaa2035" providerId="AD" clId="Web-{9054AB05-9CF7-4011-8B14-63DB70FE1FD5}" dt="2020-03-03T13:32:05.117" v="5" actId="20577"/>
          <ac:spMkLst>
            <pc:docMk/>
            <pc:sldMk cId="788521401" sldId="307"/>
            <ac:spMk id="8" creationId="{48DEC7D1-690A-4DB8-B5DE-97BD85D3ACBC}"/>
          </ac:spMkLst>
        </pc:spChg>
      </pc:sldChg>
      <pc:sldChg chg="modSp">
        <pc:chgData name="Roquencourt Jean-Baptiste" userId="S::jb.roquencourt@brgm.fr::6a460482-96a0-4562-8c37-5e02ddaa2035" providerId="AD" clId="Web-{9054AB05-9CF7-4011-8B14-63DB70FE1FD5}" dt="2020-03-03T13:31:58.508" v="1" actId="20577"/>
        <pc:sldMkLst>
          <pc:docMk/>
          <pc:sldMk cId="1010872390" sldId="309"/>
        </pc:sldMkLst>
        <pc:spChg chg="mod">
          <ac:chgData name="Roquencourt Jean-Baptiste" userId="S::jb.roquencourt@brgm.fr::6a460482-96a0-4562-8c37-5e02ddaa2035" providerId="AD" clId="Web-{9054AB05-9CF7-4011-8B14-63DB70FE1FD5}" dt="2020-03-03T13:31:58.508" v="1" actId="20577"/>
          <ac:spMkLst>
            <pc:docMk/>
            <pc:sldMk cId="1010872390" sldId="309"/>
            <ac:spMk id="8" creationId="{48DEC7D1-690A-4DB8-B5DE-97BD85D3ACBC}"/>
          </ac:spMkLst>
        </pc:spChg>
      </pc:sldChg>
    </pc:docChg>
  </pc:docChgLst>
  <pc:docChgLst>
    <pc:chgData name="Loigerot Stephane" userId="S::s.loigerot@brgm.fr::3d80a558-d1fa-4b25-93d5-e3495efc926e" providerId="AD" clId="Web-{7F11D677-8F77-4DBE-B20E-9579ED6DC4FF}"/>
    <pc:docChg chg="addSld modSld sldOrd">
      <pc:chgData name="Loigerot Stephane" userId="S::s.loigerot@brgm.fr::3d80a558-d1fa-4b25-93d5-e3495efc926e" providerId="AD" clId="Web-{7F11D677-8F77-4DBE-B20E-9579ED6DC4FF}" dt="2020-02-05T10:36:36.898" v="1112" actId="20577"/>
      <pc:docMkLst>
        <pc:docMk/>
      </pc:docMkLst>
      <pc:sldChg chg="modSp">
        <pc:chgData name="Loigerot Stephane" userId="S::s.loigerot@brgm.fr::3d80a558-d1fa-4b25-93d5-e3495efc926e" providerId="AD" clId="Web-{7F11D677-8F77-4DBE-B20E-9579ED6DC4FF}" dt="2020-02-05T10:19:24.297" v="873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F11D677-8F77-4DBE-B20E-9579ED6DC4FF}" dt="2020-02-05T10:08:13.069" v="155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19:24.297" v="873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ord">
        <pc:chgData name="Loigerot Stephane" userId="S::s.loigerot@brgm.fr::3d80a558-d1fa-4b25-93d5-e3495efc926e" providerId="AD" clId="Web-{7F11D677-8F77-4DBE-B20E-9579ED6DC4FF}" dt="2020-02-05T10:06:28.422" v="83"/>
        <pc:sldMkLst>
          <pc:docMk/>
          <pc:sldMk cId="3601527540" sldId="308"/>
        </pc:sldMkLst>
      </pc:sldChg>
      <pc:sldChg chg="ord">
        <pc:chgData name="Loigerot Stephane" userId="S::s.loigerot@brgm.fr::3d80a558-d1fa-4b25-93d5-e3495efc926e" providerId="AD" clId="Web-{7F11D677-8F77-4DBE-B20E-9579ED6DC4FF}" dt="2020-02-05T10:06:56.419" v="84"/>
        <pc:sldMkLst>
          <pc:docMk/>
          <pc:sldMk cId="1585655402" sldId="309"/>
        </pc:sldMkLst>
      </pc:sldChg>
      <pc:sldChg chg="ord">
        <pc:chgData name="Loigerot Stephane" userId="S::s.loigerot@brgm.fr::3d80a558-d1fa-4b25-93d5-e3495efc926e" providerId="AD" clId="Web-{7F11D677-8F77-4DBE-B20E-9579ED6DC4FF}" dt="2020-02-05T10:06:59.341" v="85"/>
        <pc:sldMkLst>
          <pc:docMk/>
          <pc:sldMk cId="2796083688" sldId="310"/>
        </pc:sldMkLst>
      </pc:sldChg>
      <pc:sldChg chg="ord">
        <pc:chgData name="Loigerot Stephane" userId="S::s.loigerot@brgm.fr::3d80a558-d1fa-4b25-93d5-e3495efc926e" providerId="AD" clId="Web-{7F11D677-8F77-4DBE-B20E-9579ED6DC4FF}" dt="2020-02-05T10:07:02.900" v="86"/>
        <pc:sldMkLst>
          <pc:docMk/>
          <pc:sldMk cId="3644243674" sldId="311"/>
        </pc:sldMkLst>
      </pc:sldChg>
      <pc:sldChg chg="ord">
        <pc:chgData name="Loigerot Stephane" userId="S::s.loigerot@brgm.fr::3d80a558-d1fa-4b25-93d5-e3495efc926e" providerId="AD" clId="Web-{7F11D677-8F77-4DBE-B20E-9579ED6DC4FF}" dt="2020-02-05T10:07:21.670" v="87"/>
        <pc:sldMkLst>
          <pc:docMk/>
          <pc:sldMk cId="2453245983" sldId="312"/>
        </pc:sldMkLst>
      </pc:sldChg>
      <pc:sldChg chg="modSp add replId">
        <pc:chgData name="Loigerot Stephane" userId="S::s.loigerot@brgm.fr::3d80a558-d1fa-4b25-93d5-e3495efc926e" providerId="AD" clId="Web-{7F11D677-8F77-4DBE-B20E-9579ED6DC4FF}" dt="2020-02-05T10:36:36.898" v="1112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F11D677-8F77-4DBE-B20E-9579ED6DC4FF}" dt="2020-02-05T10:20:42.843" v="912" actId="20577"/>
          <ac:spMkLst>
            <pc:docMk/>
            <pc:sldMk cId="3947965063" sldId="317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36:36.898" v="1112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Janvier Frederique" userId="S::f.janvier@brgm.fr::d7334458-8f04-4b40-96a9-2e2f5648dc4c" providerId="AD" clId="Web-{BD650CF1-3BC7-4B7B-8E40-21E4AB8453C4}"/>
    <pc:docChg chg="modSld">
      <pc:chgData name="Janvier Frederique" userId="S::f.janvier@brgm.fr::d7334458-8f04-4b40-96a9-2e2f5648dc4c" providerId="AD" clId="Web-{BD650CF1-3BC7-4B7B-8E40-21E4AB8453C4}" dt="2020-03-06T09:49:03.621" v="4" actId="1076"/>
      <pc:docMkLst>
        <pc:docMk/>
      </pc:docMkLst>
      <pc:sldChg chg="modSp">
        <pc:chgData name="Janvier Frederique" userId="S::f.janvier@brgm.fr::d7334458-8f04-4b40-96a9-2e2f5648dc4c" providerId="AD" clId="Web-{BD650CF1-3BC7-4B7B-8E40-21E4AB8453C4}" dt="2020-03-06T09:46:36.231" v="0" actId="1076"/>
        <pc:sldMkLst>
          <pc:docMk/>
          <pc:sldMk cId="2711102465" sldId="308"/>
        </pc:sldMkLst>
        <pc:picChg chg="mod">
          <ac:chgData name="Janvier Frederique" userId="S::f.janvier@brgm.fr::d7334458-8f04-4b40-96a9-2e2f5648dc4c" providerId="AD" clId="Web-{BD650CF1-3BC7-4B7B-8E40-21E4AB8453C4}" dt="2020-03-06T09:46:36.231" v="0" actId="1076"/>
          <ac:picMkLst>
            <pc:docMk/>
            <pc:sldMk cId="2711102465" sldId="308"/>
            <ac:picMk id="1026" creationId="{00000000-0000-0000-0000-000000000000}"/>
          </ac:picMkLst>
        </pc:picChg>
      </pc:sldChg>
      <pc:sldChg chg="modSp">
        <pc:chgData name="Janvier Frederique" userId="S::f.janvier@brgm.fr::d7334458-8f04-4b40-96a9-2e2f5648dc4c" providerId="AD" clId="Web-{BD650CF1-3BC7-4B7B-8E40-21E4AB8453C4}" dt="2020-03-06T09:49:03.621" v="4" actId="1076"/>
        <pc:sldMkLst>
          <pc:docMk/>
          <pc:sldMk cId="3187979487" sldId="311"/>
        </pc:sldMkLst>
        <pc:spChg chg="mod">
          <ac:chgData name="Janvier Frederique" userId="S::f.janvier@brgm.fr::d7334458-8f04-4b40-96a9-2e2f5648dc4c" providerId="AD" clId="Web-{BD650CF1-3BC7-4B7B-8E40-21E4AB8453C4}" dt="2020-03-06T09:49:02.840" v="3" actId="1076"/>
          <ac:spMkLst>
            <pc:docMk/>
            <pc:sldMk cId="3187979487" sldId="311"/>
            <ac:spMk id="7" creationId="{32E8AFA0-BFBE-40A3-AFA1-91B4533CA7DF}"/>
          </ac:spMkLst>
        </pc:spChg>
        <pc:picChg chg="mod">
          <ac:chgData name="Janvier Frederique" userId="S::f.janvier@brgm.fr::d7334458-8f04-4b40-96a9-2e2f5648dc4c" providerId="AD" clId="Web-{BD650CF1-3BC7-4B7B-8E40-21E4AB8453C4}" dt="2020-03-06T09:49:03.621" v="4" actId="1076"/>
          <ac:picMkLst>
            <pc:docMk/>
            <pc:sldMk cId="3187979487" sldId="311"/>
            <ac:picMk id="1026" creationId="{00000000-0000-0000-0000-000000000000}"/>
          </ac:picMkLst>
        </pc:picChg>
      </pc:sldChg>
    </pc:docChg>
  </pc:docChgLst>
  <pc:docChgLst>
    <pc:chgData name="Pouvesle Olivier" userId="S::o.pouvesle@brgm.fr::8266cfad-f159-40da-a95b-20c5458d3252" providerId="AD" clId="Web-{A059DD0D-ECF8-44BF-83D4-742CB94A7A73}"/>
    <pc:docChg chg="modSld">
      <pc:chgData name="Pouvesle Olivier" userId="S::o.pouvesle@brgm.fr::8266cfad-f159-40da-a95b-20c5458d3252" providerId="AD" clId="Web-{A059DD0D-ECF8-44BF-83D4-742CB94A7A73}" dt="2020-02-07T09:59:59.914" v="13" actId="20577"/>
      <pc:docMkLst>
        <pc:docMk/>
      </pc:docMkLst>
      <pc:sldChg chg="modSp">
        <pc:chgData name="Pouvesle Olivier" userId="S::o.pouvesle@brgm.fr::8266cfad-f159-40da-a95b-20c5458d3252" providerId="AD" clId="Web-{A059DD0D-ECF8-44BF-83D4-742CB94A7A73}" dt="2020-02-07T09:59:59.914" v="13" actId="20577"/>
        <pc:sldMkLst>
          <pc:docMk/>
          <pc:sldMk cId="1575995021" sldId="313"/>
        </pc:sldMkLst>
        <pc:spChg chg="mod">
          <ac:chgData name="Pouvesle Olivier" userId="S::o.pouvesle@brgm.fr::8266cfad-f159-40da-a95b-20c5458d3252" providerId="AD" clId="Web-{A059DD0D-ECF8-44BF-83D4-742CB94A7A73}" dt="2020-02-07T09:59:59.914" v="13" actId="20577"/>
          <ac:spMkLst>
            <pc:docMk/>
            <pc:sldMk cId="1575995021" sldId="313"/>
            <ac:spMk id="9" creationId="{48DEC7D1-690A-4DB8-B5DE-97BD85D3ACBC}"/>
          </ac:spMkLst>
        </pc:spChg>
      </pc:sldChg>
    </pc:docChg>
  </pc:docChgLst>
  <pc:docChgLst>
    <pc:chgData name="Delobelle Gregory" userId="S::g.delobelle@brgm.fr::f8fb441f-612d-4601-b28a-cb8007041ad2" providerId="AD" clId="Web-{EA750255-2F38-48E8-A54B-5FA3C1338B49}"/>
    <pc:docChg chg="delSld">
      <pc:chgData name="Delobelle Gregory" userId="S::g.delobelle@brgm.fr::f8fb441f-612d-4601-b28a-cb8007041ad2" providerId="AD" clId="Web-{EA750255-2F38-48E8-A54B-5FA3C1338B49}" dt="2020-03-06T15:36:53.033" v="0"/>
      <pc:docMkLst>
        <pc:docMk/>
      </pc:docMkLst>
      <pc:sldChg chg="del">
        <pc:chgData name="Delobelle Gregory" userId="S::g.delobelle@brgm.fr::f8fb441f-612d-4601-b28a-cb8007041ad2" providerId="AD" clId="Web-{EA750255-2F38-48E8-A54B-5FA3C1338B49}" dt="2020-03-06T15:36:53.033" v="0"/>
        <pc:sldMkLst>
          <pc:docMk/>
          <pc:sldMk cId="847992328" sldId="317"/>
        </pc:sldMkLst>
      </pc:sldChg>
    </pc:docChg>
  </pc:docChgLst>
  <pc:docChgLst>
    <pc:chgData name="Pouvesle Olivier" userId="S::o.pouvesle@brgm.fr::8266cfad-f159-40da-a95b-20c5458d3252" providerId="AD" clId="Web-{62EC4100-4810-450A-9DC0-B38827AEA92B}"/>
    <pc:docChg chg="addSld modSld">
      <pc:chgData name="Pouvesle Olivier" userId="S::o.pouvesle@brgm.fr::8266cfad-f159-40da-a95b-20c5458d3252" providerId="AD" clId="Web-{62EC4100-4810-450A-9DC0-B38827AEA92B}" dt="2020-02-06T13:49:21.858" v="230" actId="20577"/>
      <pc:docMkLst>
        <pc:docMk/>
      </pc:docMkLst>
      <pc:sldChg chg="modSp">
        <pc:chgData name="Pouvesle Olivier" userId="S::o.pouvesle@brgm.fr::8266cfad-f159-40da-a95b-20c5458d3252" providerId="AD" clId="Web-{62EC4100-4810-450A-9DC0-B38827AEA92B}" dt="2020-02-06T10:10:24.790" v="86" actId="20577"/>
        <pc:sldMkLst>
          <pc:docMk/>
          <pc:sldMk cId="3601527540" sldId="308"/>
        </pc:sldMkLst>
        <pc:spChg chg="mod">
          <ac:chgData name="Pouvesle Olivier" userId="S::o.pouvesle@brgm.fr::8266cfad-f159-40da-a95b-20c5458d3252" providerId="AD" clId="Web-{62EC4100-4810-450A-9DC0-B38827AEA92B}" dt="2020-02-06T10:10:24.790" v="86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Pouvesle Olivier" userId="S::o.pouvesle@brgm.fr::8266cfad-f159-40da-a95b-20c5458d3252" providerId="AD" clId="Web-{62EC4100-4810-450A-9DC0-B38827AEA92B}" dt="2020-02-06T10:11:01.195" v="87" actId="20577"/>
        <pc:sldMkLst>
          <pc:docMk/>
          <pc:sldMk cId="1585655402" sldId="309"/>
        </pc:sldMkLst>
        <pc:spChg chg="mod">
          <ac:chgData name="Pouvesle Olivier" userId="S::o.pouvesle@brgm.fr::8266cfad-f159-40da-a95b-20c5458d3252" providerId="AD" clId="Web-{62EC4100-4810-450A-9DC0-B38827AEA92B}" dt="2020-02-06T10:11:01.195" v="87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addSp delSp modSp">
        <pc:chgData name="Pouvesle Olivier" userId="S::o.pouvesle@brgm.fr::8266cfad-f159-40da-a95b-20c5458d3252" providerId="AD" clId="Web-{62EC4100-4810-450A-9DC0-B38827AEA92B}" dt="2020-02-06T09:42:13.721" v="85"/>
        <pc:sldMkLst>
          <pc:docMk/>
          <pc:sldMk cId="55391824" sldId="316"/>
        </pc:sldMkLst>
        <pc:spChg chg="add mod">
          <ac:chgData name="Pouvesle Olivier" userId="S::o.pouvesle@brgm.fr::8266cfad-f159-40da-a95b-20c5458d3252" providerId="AD" clId="Web-{62EC4100-4810-450A-9DC0-B38827AEA92B}" dt="2020-02-06T09:27:27.518" v="7"/>
          <ac:spMkLst>
            <pc:docMk/>
            <pc:sldMk cId="55391824" sldId="316"/>
            <ac:spMk id="3" creationId="{84FFB798-60A3-43EA-8FA8-921048D85118}"/>
          </ac:spMkLst>
        </pc:spChg>
        <pc:spChg chg="mod">
          <ac:chgData name="Pouvesle Olivier" userId="S::o.pouvesle@brgm.fr::8266cfad-f159-40da-a95b-20c5458d3252" providerId="AD" clId="Web-{62EC4100-4810-450A-9DC0-B38827AEA92B}" dt="2020-02-06T09:41:19.910" v="81" actId="14100"/>
          <ac:spMkLst>
            <pc:docMk/>
            <pc:sldMk cId="55391824" sldId="316"/>
            <ac:spMk id="5" creationId="{00000000-0000-0000-0000-000000000000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21.471" v="35" actId="14100"/>
          <ac:spMkLst>
            <pc:docMk/>
            <pc:sldMk cId="55391824" sldId="316"/>
            <ac:spMk id="9" creationId="{6EF9558B-8345-468E-B358-2C8255380289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30:11.877" v="57"/>
          <ac:spMkLst>
            <pc:docMk/>
            <pc:sldMk cId="55391824" sldId="316"/>
            <ac:spMk id="10" creationId="{32E01EA2-3AD2-4ABB-B2C1-D2CD7E57F808}"/>
          </ac:spMkLst>
        </pc:spChg>
        <pc:spChg chg="add del mod">
          <ac:chgData name="Pouvesle Olivier" userId="S::o.pouvesle@brgm.fr::8266cfad-f159-40da-a95b-20c5458d3252" providerId="AD" clId="Web-{62EC4100-4810-450A-9DC0-B38827AEA92B}" dt="2020-02-06T09:42:13.721" v="85"/>
          <ac:spMkLst>
            <pc:docMk/>
            <pc:sldMk cId="55391824" sldId="316"/>
            <ac:spMk id="11" creationId="{8B36311F-811D-4150-8BC8-F55D538A6913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39.721" v="13" actId="20577"/>
          <ac:spMkLst>
            <pc:docMk/>
            <pc:sldMk cId="55391824" sldId="316"/>
            <ac:spMk id="16" creationId="{E59EA0CB-FF15-4F43-9E63-6E78BD0C877C}"/>
          </ac:spMkLst>
        </pc:spChg>
        <pc:spChg chg="ord">
          <ac:chgData name="Pouvesle Olivier" userId="S::o.pouvesle@brgm.fr::8266cfad-f159-40da-a95b-20c5458d3252" providerId="AD" clId="Web-{62EC4100-4810-450A-9DC0-B38827AEA92B}" dt="2020-02-06T09:30:35.440" v="67"/>
          <ac:spMkLst>
            <pc:docMk/>
            <pc:sldMk cId="55391824" sldId="316"/>
            <ac:spMk id="17" creationId="{FB85B02A-A360-4111-B363-A5BE2D0DDB4D}"/>
          </ac:spMkLst>
        </pc:spChg>
        <pc:spChg chg="mod">
          <ac:chgData name="Pouvesle Olivier" userId="S::o.pouvesle@brgm.fr::8266cfad-f159-40da-a95b-20c5458d3252" providerId="AD" clId="Web-{62EC4100-4810-450A-9DC0-B38827AEA92B}" dt="2020-02-06T09:40:45.096" v="74" actId="1076"/>
          <ac:spMkLst>
            <pc:docMk/>
            <pc:sldMk cId="55391824" sldId="316"/>
            <ac:spMk id="18" creationId="{F1027134-4255-4973-80E1-FB7293F87E19}"/>
          </ac:spMkLst>
        </pc:spChg>
        <pc:spChg chg="mod">
          <ac:chgData name="Pouvesle Olivier" userId="S::o.pouvesle@brgm.fr::8266cfad-f159-40da-a95b-20c5458d3252" providerId="AD" clId="Web-{62EC4100-4810-450A-9DC0-B38827AEA92B}" dt="2020-02-06T09:29:24.143" v="36" actId="14100"/>
          <ac:spMkLst>
            <pc:docMk/>
            <pc:sldMk cId="55391824" sldId="316"/>
            <ac:spMk id="19" creationId="{0AA3EB10-B08B-4FD6-A7FE-410EAB8678F8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42.002" v="15" actId="20577"/>
          <ac:spMkLst>
            <pc:docMk/>
            <pc:sldMk cId="55391824" sldId="316"/>
            <ac:spMk id="24" creationId="{E75153D7-31B9-4F17-8CE9-394C5A28620B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25.971" v="23" actId="1076"/>
          <ac:spMkLst>
            <pc:docMk/>
            <pc:sldMk cId="55391824" sldId="316"/>
            <ac:spMk id="25" creationId="{0C3331E5-2DBE-4A98-821C-147285D0BB07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31.877" v="25" actId="1076"/>
          <ac:spMkLst>
            <pc:docMk/>
            <pc:sldMk cId="55391824" sldId="316"/>
            <ac:spMk id="26" creationId="{B3F7C36D-A917-4898-8487-EB302F72F985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58.127" v="29" actId="14100"/>
          <ac:spMkLst>
            <pc:docMk/>
            <pc:sldMk cId="55391824" sldId="316"/>
            <ac:spMk id="27" creationId="{893FFA30-AB38-46C0-8303-A5C6CE7A72E2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07.112" v="33" actId="20577"/>
          <ac:spMkLst>
            <pc:docMk/>
            <pc:sldMk cId="55391824" sldId="316"/>
            <ac:spMk id="28" creationId="{29378C6A-873B-4573-8A58-0A649521B7E4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38.065" v="39" actId="1076"/>
          <ac:spMkLst>
            <pc:docMk/>
            <pc:sldMk cId="55391824" sldId="316"/>
            <ac:spMk id="29" creationId="{DFE9D8F3-566C-48C6-870B-CD47376C9432}"/>
          </ac:spMkLst>
        </pc:spChg>
        <pc:spChg chg="add mod ord">
          <ac:chgData name="Pouvesle Olivier" userId="S::o.pouvesle@brgm.fr::8266cfad-f159-40da-a95b-20c5458d3252" providerId="AD" clId="Web-{62EC4100-4810-450A-9DC0-B38827AEA92B}" dt="2020-02-06T09:31:19.408" v="69"/>
          <ac:spMkLst>
            <pc:docMk/>
            <pc:sldMk cId="55391824" sldId="316"/>
            <ac:spMk id="30" creationId="{B48FDB0D-F278-4DE5-A429-97A3E3853186}"/>
          </ac:spMkLst>
        </pc:spChg>
        <pc:cxnChg chg="mod">
          <ac:chgData name="Pouvesle Olivier" userId="S::o.pouvesle@brgm.fr::8266cfad-f159-40da-a95b-20c5458d3252" providerId="AD" clId="Web-{62EC4100-4810-450A-9DC0-B38827AEA92B}" dt="2020-02-06T09:41:19.910" v="81" actId="14100"/>
          <ac:cxnSpMkLst>
            <pc:docMk/>
            <pc:sldMk cId="55391824" sldId="316"/>
            <ac:cxnSpMk id="8" creationId="{00000000-0000-0000-0000-000000000000}"/>
          </ac:cxnSpMkLst>
        </pc:cxnChg>
        <pc:cxnChg chg="add mod">
          <ac:chgData name="Pouvesle Olivier" userId="S::o.pouvesle@brgm.fr::8266cfad-f159-40da-a95b-20c5458d3252" providerId="AD" clId="Web-{62EC4100-4810-450A-9DC0-B38827AEA92B}" dt="2020-02-06T09:41:31.705" v="82" actId="14100"/>
          <ac:cxnSpMkLst>
            <pc:docMk/>
            <pc:sldMk cId="55391824" sldId="316"/>
            <ac:cxnSpMk id="31" creationId="{7F7F4DCB-B666-4438-9EDB-00A4E7801795}"/>
          </ac:cxnSpMkLst>
        </pc:cxnChg>
      </pc:sldChg>
      <pc:sldChg chg="modSp add replId">
        <pc:chgData name="Pouvesle Olivier" userId="S::o.pouvesle@brgm.fr::8266cfad-f159-40da-a95b-20c5458d3252" providerId="AD" clId="Web-{62EC4100-4810-450A-9DC0-B38827AEA92B}" dt="2020-02-06T13:49:21.858" v="230" actId="20577"/>
        <pc:sldMkLst>
          <pc:docMk/>
          <pc:sldMk cId="339153787" sldId="318"/>
        </pc:sldMkLst>
        <pc:spChg chg="mod">
          <ac:chgData name="Pouvesle Olivier" userId="S::o.pouvesle@brgm.fr::8266cfad-f159-40da-a95b-20c5458d3252" providerId="AD" clId="Web-{62EC4100-4810-450A-9DC0-B38827AEA92B}" dt="2020-02-06T13:46:22.013" v="117" actId="20577"/>
          <ac:spMkLst>
            <pc:docMk/>
            <pc:sldMk cId="339153787" sldId="318"/>
            <ac:spMk id="7" creationId="{32E8AFA0-BFBE-40A3-AFA1-91B4533CA7DF}"/>
          </ac:spMkLst>
        </pc:spChg>
        <pc:spChg chg="mod">
          <ac:chgData name="Pouvesle Olivier" userId="S::o.pouvesle@brgm.fr::8266cfad-f159-40da-a95b-20c5458d3252" providerId="AD" clId="Web-{62EC4100-4810-450A-9DC0-B38827AEA92B}" dt="2020-02-06T13:49:21.858" v="230" actId="20577"/>
          <ac:spMkLst>
            <pc:docMk/>
            <pc:sldMk cId="339153787" sldId="318"/>
            <ac:spMk id="8" creationId="{48DEC7D1-690A-4DB8-B5DE-97BD85D3ACB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D898-583B-4AC3-8379-DE732F81E886}" type="datetimeFigureOut">
              <a:rPr lang="fr-FR" smtClean="0"/>
              <a:t>11/05/2021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EFEB-E5DA-41EE-93DF-F11CDADEA4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1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06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0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981C30-F601-4EA0-BDB8-C4987C30F6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35" y="6010964"/>
            <a:ext cx="1532478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29.xml"/><Relationship Id="rId7" Type="http://schemas.openxmlformats.org/officeDocument/2006/relationships/image" Target="../media/image2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2.xml"/><Relationship Id="rId7" Type="http://schemas.openxmlformats.org/officeDocument/2006/relationships/image" Target="../media/image2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9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0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8.xml"/><Relationship Id="rId7" Type="http://schemas.openxmlformats.org/officeDocument/2006/relationships/image" Target="../media/image2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30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hyperlink" Target="https://data.geoscience.fr/ncl/apt" TargetMode="External"/><Relationship Id="rId3" Type="http://schemas.openxmlformats.org/officeDocument/2006/relationships/tags" Target="../tags/tag44.xml"/><Relationship Id="rId7" Type="http://schemas.openxmlformats.org/officeDocument/2006/relationships/image" Target="../media/image32.png"/><Relationship Id="rId12" Type="http://schemas.openxmlformats.org/officeDocument/2006/relationships/hyperlink" Target="https://data.geoscience.fr/ncl/litho" TargetMode="Externa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1.png"/><Relationship Id="rId11" Type="http://schemas.openxmlformats.org/officeDocument/2006/relationships/hyperlink" Target="https://data.geoscience.fr/ncl/uom" TargetMode="External"/><Relationship Id="rId5" Type="http://schemas.openxmlformats.org/officeDocument/2006/relationships/image" Target="../media/image5.jpeg"/><Relationship Id="rId10" Type="http://schemas.openxmlformats.org/officeDocument/2006/relationships/hyperlink" Target="https://data.geoscience.fr/ncl/ObsProp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data.geoscience.fr/ncl/Proc" TargetMode="External"/><Relationship Id="rId14" Type="http://schemas.openxmlformats.org/officeDocument/2006/relationships/hyperlink" Target="https://data.geoscience.fr/ncl/ObjParSub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ncl/Proc" TargetMode="External"/><Relationship Id="rId13" Type="http://schemas.openxmlformats.org/officeDocument/2006/relationships/hyperlink" Target="https://data.geoscience.fr/ncl/ObjParSubs" TargetMode="External"/><Relationship Id="rId3" Type="http://schemas.openxmlformats.org/officeDocument/2006/relationships/tags" Target="../tags/tag47.xml"/><Relationship Id="rId7" Type="http://schemas.openxmlformats.org/officeDocument/2006/relationships/hyperlink" Target="https://data.geoscience.fr/ncl/ObsProp" TargetMode="External"/><Relationship Id="rId12" Type="http://schemas.openxmlformats.org/officeDocument/2006/relationships/hyperlink" Target="https://data.geoscience.fr/ncl/apt" TargetMode="Externa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5.jpeg"/><Relationship Id="rId11" Type="http://schemas.openxmlformats.org/officeDocument/2006/relationships/hyperlink" Target="https://data.geoscience.fr/ncl/litho" TargetMode="External"/><Relationship Id="rId5" Type="http://schemas.openxmlformats.org/officeDocument/2006/relationships/image" Target="../media/image30.png"/><Relationship Id="rId10" Type="http://schemas.openxmlformats.org/officeDocument/2006/relationships/hyperlink" Target="https://data.geoscience.fr/ncl/SenTy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data.geoscience.fr/ncl/uom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ncl/ObjParSubs/735" TargetMode="External"/><Relationship Id="rId13" Type="http://schemas.openxmlformats.org/officeDocument/2006/relationships/hyperlink" Target="https://data.geoscience.fr/ncl/AnthroMat/73" TargetMode="External"/><Relationship Id="rId3" Type="http://schemas.openxmlformats.org/officeDocument/2006/relationships/tags" Target="../tags/tag50.xml"/><Relationship Id="rId7" Type="http://schemas.openxmlformats.org/officeDocument/2006/relationships/hyperlink" Target="https://data.geoscience.fr/ncl/Minls/207" TargetMode="External"/><Relationship Id="rId12" Type="http://schemas.openxmlformats.org/officeDocument/2006/relationships/hyperlink" Target="https://data.geoscience.fr/ncl/ObsProp/261" TargetMode="Externa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hyperlink" Target="https://data.geoscience.fr/ncl/ObsProp/44" TargetMode="External"/><Relationship Id="rId11" Type="http://schemas.openxmlformats.org/officeDocument/2006/relationships/hyperlink" Target="https://data.geoscience.fr/ncl/litho/717" TargetMode="External"/><Relationship Id="rId5" Type="http://schemas.openxmlformats.org/officeDocument/2006/relationships/image" Target="../media/image5.jpeg"/><Relationship Id="rId10" Type="http://schemas.openxmlformats.org/officeDocument/2006/relationships/hyperlink" Target="https://data.geoscience.fr/ncl/litho/710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data.geoscience.fr/ncl/ObsProp/11" TargetMode="External"/><Relationship Id="rId14" Type="http://schemas.openxmlformats.org/officeDocument/2006/relationships/hyperlink" Target="https://data.geoscience.fr/ncl/ObjParSubs/317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4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ncl/GeolTs/1238" TargetMode="External"/><Relationship Id="rId13" Type="http://schemas.openxmlformats.org/officeDocument/2006/relationships/image" Target="../media/image38.png"/><Relationship Id="rId3" Type="http://schemas.openxmlformats.org/officeDocument/2006/relationships/tags" Target="../tags/tag56.xml"/><Relationship Id="rId7" Type="http://schemas.openxmlformats.org/officeDocument/2006/relationships/hyperlink" Target="https://data.geoscience.fr/ncl/litho/786" TargetMode="External"/><Relationship Id="rId12" Type="http://schemas.openxmlformats.org/officeDocument/2006/relationships/image" Target="../media/image37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5.jpeg"/><Relationship Id="rId11" Type="http://schemas.openxmlformats.org/officeDocument/2006/relationships/image" Target="../media/image36.jpeg"/><Relationship Id="rId5" Type="http://schemas.openxmlformats.org/officeDocument/2006/relationships/image" Target="../media/image5.jpeg"/><Relationship Id="rId10" Type="http://schemas.openxmlformats.org/officeDocument/2006/relationships/hyperlink" Target="https://data.geoscience.fr/ncl/QualAdj/315" TargetMode="External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data.geoscience.fr/ncl/QualAdj/60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6.xml"/><Relationship Id="rId7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40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39.jpe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61.xml"/><Relationship Id="rId7" Type="http://schemas.openxmlformats.org/officeDocument/2006/relationships/image" Target="../media/image40.png"/><Relationship Id="rId2" Type="http://schemas.openxmlformats.org/officeDocument/2006/relationships/tags" Target="../tags/tag6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jpe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42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43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44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3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73.xml"/><Relationship Id="rId7" Type="http://schemas.openxmlformats.org/officeDocument/2006/relationships/image" Target="../media/image44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3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4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47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48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4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49.jpe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eoscience.fr/ncl/" TargetMode="External"/><Relationship Id="rId3" Type="http://schemas.openxmlformats.org/officeDocument/2006/relationships/tags" Target="../tags/tag9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12.xml"/><Relationship Id="rId7" Type="http://schemas.openxmlformats.org/officeDocument/2006/relationships/image" Target="../media/image5.jpeg"/><Relationship Id="rId12" Type="http://schemas.openxmlformats.org/officeDocument/2006/relationships/image" Target="../media/image16.jpe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4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tags" Target="../tags/tag15.xml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.jpeg"/><Relationship Id="rId11" Type="http://schemas.openxmlformats.org/officeDocument/2006/relationships/image" Target="../media/image16.jpe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hyperlink" Target="https://data.geoscience.fr/ncl/Minls/22" TargetMode="External"/><Relationship Id="rId3" Type="http://schemas.openxmlformats.org/officeDocument/2006/relationships/tags" Target="../tags/tag18.xml"/><Relationship Id="rId7" Type="http://schemas.openxmlformats.org/officeDocument/2006/relationships/image" Target="../media/image12.jpeg"/><Relationship Id="rId12" Type="http://schemas.openxmlformats.org/officeDocument/2006/relationships/hyperlink" Target="https://data.geoscience.fr/ncl/ObjParSubs/3177" TargetMode="Externa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.jpeg"/><Relationship Id="rId11" Type="http://schemas.openxmlformats.org/officeDocument/2006/relationships/hyperlink" Target="https://data.geoscience.fr/ncl/ObjParSubs/3183" TargetMode="External"/><Relationship Id="rId5" Type="http://schemas.openxmlformats.org/officeDocument/2006/relationships/image" Target="../media/image11.jpeg"/><Relationship Id="rId15" Type="http://schemas.openxmlformats.org/officeDocument/2006/relationships/hyperlink" Target="https://data.geoscience.fr/ncl/AnthroMat/62" TargetMode="External"/><Relationship Id="rId10" Type="http://schemas.openxmlformats.org/officeDocument/2006/relationships/hyperlink" Target="https://environment.data.gov.uk/catchment-planning/WaterBody/GB520704201400" TargetMode="Externa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Relationship Id="rId14" Type="http://schemas.openxmlformats.org/officeDocument/2006/relationships/hyperlink" Target="http://id.insee.fr/geo/commune/15020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hyperlink" Target="http://id.insee.fr/geo/commune/15020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jpeg"/><Relationship Id="rId12" Type="http://schemas.openxmlformats.org/officeDocument/2006/relationships/hyperlink" Target="https://data.geoscience.fr/ncl/Minls/22" TargetMode="External"/><Relationship Id="rId17" Type="http://schemas.openxmlformats.org/officeDocument/2006/relationships/image" Target="../media/image15.png"/><Relationship Id="rId2" Type="http://schemas.openxmlformats.org/officeDocument/2006/relationships/tags" Target="../tags/tag20.xml"/><Relationship Id="rId16" Type="http://schemas.openxmlformats.org/officeDocument/2006/relationships/image" Target="../media/image14.jpg"/><Relationship Id="rId1" Type="http://schemas.openxmlformats.org/officeDocument/2006/relationships/tags" Target="../tags/tag19.xml"/><Relationship Id="rId6" Type="http://schemas.openxmlformats.org/officeDocument/2006/relationships/image" Target="../media/image11.jpeg"/><Relationship Id="rId11" Type="http://schemas.openxmlformats.org/officeDocument/2006/relationships/hyperlink" Target="https://data.geoscience.fr/ncl/ObjParSubs/3177" TargetMode="External"/><Relationship Id="rId5" Type="http://schemas.openxmlformats.org/officeDocument/2006/relationships/image" Target="../media/image5.jpeg"/><Relationship Id="rId15" Type="http://schemas.openxmlformats.org/officeDocument/2006/relationships/image" Target="../media/image20.png"/><Relationship Id="rId10" Type="http://schemas.openxmlformats.org/officeDocument/2006/relationships/hyperlink" Target="https://data.geoscience.fr/ncl/ObjParSubs/3183" TargetMode="External"/><Relationship Id="rId4" Type="http://schemas.openxmlformats.org/officeDocument/2006/relationships/image" Target="../media/image21.jpg"/><Relationship Id="rId9" Type="http://schemas.openxmlformats.org/officeDocument/2006/relationships/hyperlink" Target="https://environment.data.gov.uk/catchment-planning/WaterBody/GB520704201400" TargetMode="External"/><Relationship Id="rId14" Type="http://schemas.openxmlformats.org/officeDocument/2006/relationships/hyperlink" Target="https://data.geoscience.fr/ncl/AnthroMat/6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23.xml"/><Relationship Id="rId7" Type="http://schemas.openxmlformats.org/officeDocument/2006/relationships/image" Target="../media/image2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2.jpg"/><Relationship Id="rId5" Type="http://schemas.openxmlformats.org/officeDocument/2006/relationships/image" Target="../media/image5.jpeg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372" y="-16279"/>
            <a:ext cx="2616333" cy="11427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252973"/>
            <a:ext cx="12192000" cy="280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pPr>
              <a:lnSpc>
                <a:spcPts val="3700"/>
              </a:lnSpc>
            </a:pP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Registres &amp; vocabulaires</a:t>
            </a:r>
          </a:p>
          <a:p>
            <a:pPr>
              <a:lnSpc>
                <a:spcPts val="3700"/>
              </a:lnSpc>
            </a:pPr>
            <a:r>
              <a:rPr lang="fr-FR" sz="2400" b="1" cap="all" dirty="0" smtClean="0">
                <a:solidFill>
                  <a:schemeClr val="bg1"/>
                </a:solidFill>
              </a:rPr>
              <a:t>La qualité et l’interopérabilité </a:t>
            </a:r>
            <a:r>
              <a:rPr lang="fr-FR" sz="2400" b="1" cap="all" dirty="0">
                <a:solidFill>
                  <a:schemeClr val="bg1"/>
                </a:solidFill>
              </a:rPr>
              <a:t>des données par </a:t>
            </a:r>
            <a:endParaRPr lang="fr-FR" sz="2400" b="1" cap="all" dirty="0" smtClean="0">
              <a:solidFill>
                <a:schemeClr val="bg1"/>
              </a:solidFill>
            </a:endParaRPr>
          </a:p>
          <a:p>
            <a:pPr>
              <a:lnSpc>
                <a:spcPts val="3700"/>
              </a:lnSpc>
            </a:pPr>
            <a:r>
              <a:rPr lang="fr-FR" sz="2400" b="1" cap="all" dirty="0" smtClean="0">
                <a:solidFill>
                  <a:schemeClr val="bg1"/>
                </a:solidFill>
              </a:rPr>
              <a:t>la sémantique</a:t>
            </a:r>
          </a:p>
          <a:p>
            <a:pPr>
              <a:lnSpc>
                <a:spcPts val="3700"/>
              </a:lnSpc>
            </a:pPr>
            <a:endParaRPr lang="fr-FR" sz="3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3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11/05/2021</a:t>
            </a:r>
            <a:endParaRPr lang="fr-FR" sz="3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5" y="230531"/>
            <a:ext cx="1091114" cy="9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4686300" y="6309039"/>
            <a:ext cx="2743200" cy="365125"/>
          </a:xfrm>
        </p:spPr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67400" y="310896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Observatio</a:t>
            </a:r>
            <a:r>
              <a:rPr lang="fr-FR" sz="1600" dirty="0"/>
              <a:t>n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5800" y="191262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Property</a:t>
            </a:r>
            <a:endParaRPr lang="fr-FR" sz="1600" dirty="0"/>
          </a:p>
        </p:txBody>
      </p:sp>
      <p:sp>
        <p:nvSpPr>
          <p:cNvPr id="9" name="Rectangle 8"/>
          <p:cNvSpPr/>
          <p:nvPr/>
        </p:nvSpPr>
        <p:spPr>
          <a:xfrm>
            <a:off x="8305800" y="446532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Values</a:t>
            </a:r>
            <a:endParaRPr lang="fr-FR" sz="1600" dirty="0"/>
          </a:p>
        </p:txBody>
      </p:sp>
      <p:sp>
        <p:nvSpPr>
          <p:cNvPr id="10" name="Rectangle 9"/>
          <p:cNvSpPr/>
          <p:nvPr/>
        </p:nvSpPr>
        <p:spPr>
          <a:xfrm>
            <a:off x="3505200" y="183133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</a:t>
            </a:r>
            <a:r>
              <a:rPr lang="fr-FR" sz="1600" dirty="0" err="1" smtClean="0"/>
              <a:t>eature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3505200" y="467233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Process</a:t>
            </a:r>
            <a:endParaRPr lang="fr-FR" sz="1600" dirty="0"/>
          </a:p>
        </p:txBody>
      </p:sp>
      <p:cxnSp>
        <p:nvCxnSpPr>
          <p:cNvPr id="6" name="Connecteur droit avec flèche 5"/>
          <p:cNvCxnSpPr>
            <a:stCxn id="4" idx="3"/>
            <a:endCxn id="8" idx="2"/>
          </p:cNvCxnSpPr>
          <p:nvPr/>
        </p:nvCxnSpPr>
        <p:spPr>
          <a:xfrm flipV="1">
            <a:off x="7536180" y="2575560"/>
            <a:ext cx="1604010" cy="864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4" idx="0"/>
            <a:endCxn id="10" idx="2"/>
          </p:cNvCxnSpPr>
          <p:nvPr/>
        </p:nvCxnSpPr>
        <p:spPr>
          <a:xfrm flipH="1" flipV="1">
            <a:off x="4339590" y="2494270"/>
            <a:ext cx="2362200" cy="614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1"/>
            <a:endCxn id="11" idx="3"/>
          </p:cNvCxnSpPr>
          <p:nvPr/>
        </p:nvCxnSpPr>
        <p:spPr>
          <a:xfrm flipH="1">
            <a:off x="5173980" y="3440430"/>
            <a:ext cx="693420" cy="156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4" idx="2"/>
            <a:endCxn id="9" idx="0"/>
          </p:cNvCxnSpPr>
          <p:nvPr/>
        </p:nvCxnSpPr>
        <p:spPr>
          <a:xfrm>
            <a:off x="6701790" y="3771900"/>
            <a:ext cx="2438400" cy="693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2504388" y="625516"/>
            <a:ext cx="9268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La Bible : Observations &amp; </a:t>
            </a:r>
            <a:r>
              <a:rPr lang="fr-FR" b="1" dirty="0" err="1"/>
              <a:t>M</a:t>
            </a:r>
            <a:r>
              <a:rPr lang="fr-FR" b="1" dirty="0" err="1" smtClean="0"/>
              <a:t>easurements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031365" y="2578100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featureOfInterest</a:t>
            </a:r>
            <a:endParaRPr lang="fr-FR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085555" y="2836108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observedProperty</a:t>
            </a:r>
            <a:endParaRPr lang="fr-FR" sz="1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7613810" y="399765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result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4868230" y="4117777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procedure</a:t>
            </a:r>
            <a:endParaRPr lang="fr-FR" sz="1400" dirty="0"/>
          </a:p>
        </p:txBody>
      </p:sp>
      <p:sp>
        <p:nvSpPr>
          <p:cNvPr id="26" name="Rectangle 25"/>
          <p:cNvSpPr/>
          <p:nvPr/>
        </p:nvSpPr>
        <p:spPr>
          <a:xfrm>
            <a:off x="10100388" y="1120141"/>
            <a:ext cx="1085771" cy="534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Taxon identifié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00387" y="4945381"/>
            <a:ext cx="1085771" cy="534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</a:rPr>
              <a:t>Salmo</a:t>
            </a:r>
            <a:r>
              <a:rPr lang="fr-FR" sz="1400" dirty="0" smtClean="0">
                <a:solidFill>
                  <a:schemeClr val="tx1"/>
                </a:solidFill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</a:rPr>
              <a:t>trutta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2" name="Image 21" descr="Trout Fish Rainbow · Free vector graphic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2" y="1394133"/>
            <a:ext cx="1295132" cy="64756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522299" y="4057640"/>
            <a:ext cx="1085771" cy="534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Œil de l’expert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580448" y="1607625"/>
            <a:ext cx="1337636" cy="534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Concentration en nitrates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921892" y="5378475"/>
            <a:ext cx="996192" cy="534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8,2 mg/L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00099" y="4672329"/>
            <a:ext cx="2579293" cy="8071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Dosage des anions par chromatographie phase liquide (</a:t>
            </a:r>
            <a:r>
              <a:rPr lang="fr-FR" sz="1400" dirty="0">
                <a:solidFill>
                  <a:schemeClr val="tx1"/>
                </a:solidFill>
              </a:rPr>
              <a:t>NF EN ISO </a:t>
            </a:r>
            <a:r>
              <a:rPr lang="fr-FR" sz="1400" dirty="0" smtClean="0">
                <a:solidFill>
                  <a:schemeClr val="tx1"/>
                </a:solidFill>
              </a:rPr>
              <a:t>10304-1)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8" name="Image 27" descr="Matraz Erlenmeyer Química · Gráficos vectoriales gratis en ..."/>
          <p:cNvPicPr>
            <a:picLocks noChangeAspect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56" y="1712652"/>
            <a:ext cx="692455" cy="90443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253074" y="2141745"/>
            <a:ext cx="1337636" cy="534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Lithologie observée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013649" y="5428988"/>
            <a:ext cx="1337636" cy="534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Calcaire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22299" y="5508998"/>
            <a:ext cx="1337636" cy="534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Œil du géologue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37" name="Image 36" descr="Comblanchien (pierre) — Wikipédia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102" y="2464271"/>
            <a:ext cx="1431593" cy="94723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92730" y="-7249"/>
            <a:ext cx="9999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Structuration des </a:t>
            </a:r>
            <a:r>
              <a:rPr lang="fr-FR" sz="2800" b="1" dirty="0" smtClean="0">
                <a:cs typeface="Arial"/>
              </a:rPr>
              <a:t>registres – les standards internationaux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013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92730" y="-7249"/>
            <a:ext cx="9999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Structuration des </a:t>
            </a:r>
            <a:r>
              <a:rPr lang="fr-FR" sz="2800" b="1" dirty="0" smtClean="0">
                <a:cs typeface="Arial"/>
              </a:rPr>
              <a:t>registres – les standards internationaux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286579" y="623692"/>
            <a:ext cx="9268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API </a:t>
            </a:r>
            <a:r>
              <a:rPr lang="fr-FR" b="1" dirty="0" err="1" smtClean="0"/>
              <a:t>RESTful</a:t>
            </a:r>
            <a:r>
              <a:rPr lang="fr-FR" b="1" dirty="0" smtClean="0"/>
              <a:t> implémentant O&amp;M : </a:t>
            </a:r>
            <a:r>
              <a:rPr lang="fr-FR" b="1" dirty="0" err="1" smtClean="0"/>
              <a:t>SensorThings</a:t>
            </a:r>
            <a:r>
              <a:rPr lang="fr-FR" b="1" dirty="0" smtClean="0"/>
              <a:t> </a:t>
            </a:r>
            <a:r>
              <a:rPr lang="fr-FR" b="1" dirty="0" smtClean="0"/>
              <a:t>API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680" y="1157332"/>
            <a:ext cx="9714547" cy="56276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16268" y="1012147"/>
            <a:ext cx="1085771" cy="534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Taxon identifié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10041" y="2312041"/>
            <a:ext cx="1085771" cy="534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</a:rPr>
              <a:t>Salmo</a:t>
            </a:r>
            <a:r>
              <a:rPr lang="fr-FR" sz="1400" dirty="0" smtClean="0">
                <a:solidFill>
                  <a:schemeClr val="tx1"/>
                </a:solidFill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</a:rPr>
              <a:t>trutta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0" name="Image 9" descr="Trout Fish Rainbow · Free vector graphic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327" y="5432733"/>
            <a:ext cx="1295132" cy="6475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31899" y="1365391"/>
            <a:ext cx="1085771" cy="5341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Œil de l’expert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2681" y="4367670"/>
            <a:ext cx="1161094" cy="6691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Zone de pêche électrique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37248" y="1482432"/>
            <a:ext cx="1337636" cy="534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Concentration en nitrates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810041" y="3030911"/>
            <a:ext cx="864791" cy="418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8,2 mg/L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59279" y="2016552"/>
            <a:ext cx="2403595" cy="724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Chromatographie phase liquide (</a:t>
            </a:r>
            <a:r>
              <a:rPr lang="fr-FR" sz="1400" dirty="0">
                <a:solidFill>
                  <a:schemeClr val="tx1"/>
                </a:solidFill>
              </a:rPr>
              <a:t>NF EN ISO </a:t>
            </a:r>
            <a:r>
              <a:rPr lang="fr-FR" sz="1400" dirty="0" smtClean="0">
                <a:solidFill>
                  <a:schemeClr val="tx1"/>
                </a:solidFill>
              </a:rPr>
              <a:t>10304-1)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16" name="Image 15" descr="Matraz Erlenmeyer Química · Gráficos vectoriales gratis en ..."/>
          <p:cNvPicPr>
            <a:picLocks noChangeAspect="1"/>
          </p:cNvPicPr>
          <p:nvPr/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161" y="5590031"/>
            <a:ext cx="692455" cy="90443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70583" y="5036819"/>
            <a:ext cx="1518324" cy="635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Station qualité des eaux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42145" y="948552"/>
            <a:ext cx="1337636" cy="534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Lithologie observée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735049" y="3465539"/>
            <a:ext cx="1337636" cy="534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Calcaire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69033" y="2591517"/>
            <a:ext cx="1337636" cy="534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Œil du géologue</a:t>
            </a:r>
            <a:endParaRPr lang="fr-FR" sz="1400" dirty="0">
              <a:solidFill>
                <a:schemeClr val="tx1"/>
              </a:solidFill>
            </a:endParaRPr>
          </a:p>
        </p:txBody>
      </p:sp>
      <p:pic>
        <p:nvPicPr>
          <p:cNvPr id="21" name="Image 20" descr="Comblanchien (pierre) — Wikipédia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820" y="5568627"/>
            <a:ext cx="1431593" cy="94723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070583" y="5731227"/>
            <a:ext cx="1337636" cy="5341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Carrière de Comblanchien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8290837" y="227925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result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883918" y="229421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+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9054400" y="227660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unit</a:t>
            </a:r>
            <a:endParaRPr lang="fr-FR" dirty="0">
              <a:solidFill>
                <a:srgbClr val="FF0000"/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5604462" y="2312771"/>
            <a:ext cx="5130587" cy="1895668"/>
            <a:chOff x="5604462" y="2312771"/>
            <a:chExt cx="5130587" cy="1895668"/>
          </a:xfrm>
        </p:grpSpPr>
        <p:sp>
          <p:nvSpPr>
            <p:cNvPr id="4" name="Rectangle 3"/>
            <p:cNvSpPr/>
            <p:nvPr/>
          </p:nvSpPr>
          <p:spPr>
            <a:xfrm>
              <a:off x="5604462" y="2760902"/>
              <a:ext cx="5130587" cy="1447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5" name="Connecteur droit avec flèche 24"/>
            <p:cNvCxnSpPr>
              <a:stCxn id="30" idx="2"/>
            </p:cNvCxnSpPr>
            <p:nvPr/>
          </p:nvCxnSpPr>
          <p:spPr>
            <a:xfrm flipH="1">
              <a:off x="6970483" y="2645941"/>
              <a:ext cx="2362199" cy="88319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>
              <a:stCxn id="27" idx="2"/>
            </p:cNvCxnSpPr>
            <p:nvPr/>
          </p:nvCxnSpPr>
          <p:spPr>
            <a:xfrm>
              <a:off x="8665299" y="2648586"/>
              <a:ext cx="756440" cy="88055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8290837" y="2312771"/>
              <a:ext cx="1463324" cy="3331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75916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92730" y="-7249"/>
            <a:ext cx="9999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Structuration des </a:t>
            </a:r>
            <a:r>
              <a:rPr lang="fr-FR" sz="2800" b="1" dirty="0" smtClean="0">
                <a:cs typeface="Arial"/>
              </a:rPr>
              <a:t>registres – les standards internationaux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286579" y="515971"/>
            <a:ext cx="9268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L’Ontologie W3C « dérivé d’O&amp;M » : </a:t>
            </a:r>
            <a:r>
              <a:rPr lang="fr-FR" b="1" dirty="0" smtClean="0"/>
              <a:t>SOSA</a:t>
            </a:r>
            <a:endParaRPr lang="fr-FR" b="1" dirty="0" smtClean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8" name="Picture 2" descr="https://www.w3.org/TR/vocab-ssn/images/SSN-Observ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75" y="1750054"/>
            <a:ext cx="9578135" cy="3614102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97916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92730" y="-7249"/>
            <a:ext cx="9999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Structuration des </a:t>
            </a:r>
            <a:r>
              <a:rPr lang="fr-FR" sz="2800" b="1" dirty="0" smtClean="0">
                <a:cs typeface="Arial"/>
              </a:rPr>
              <a:t>registres – les standards internationaux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286579" y="515971"/>
            <a:ext cx="9268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SOSA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8" name="Picture 2" descr="https://www.w3.org/TR/vocab-ssn/images/SSN-Observa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79" y="1726870"/>
            <a:ext cx="9578135" cy="3614102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15" name="Rectangle à coins arrondis 14"/>
          <p:cNvSpPr/>
          <p:nvPr/>
        </p:nvSpPr>
        <p:spPr>
          <a:xfrm>
            <a:off x="8237478" y="4998396"/>
            <a:ext cx="1112520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Result</a:t>
            </a:r>
            <a:endParaRPr lang="fr-FR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735838" y="2423160"/>
            <a:ext cx="8320782" cy="2758116"/>
            <a:chOff x="2735838" y="2423160"/>
            <a:chExt cx="8320782" cy="2758116"/>
          </a:xfrm>
        </p:grpSpPr>
        <p:sp>
          <p:nvSpPr>
            <p:cNvPr id="3" name="Rectangle à coins arrondis 2"/>
            <p:cNvSpPr/>
            <p:nvPr/>
          </p:nvSpPr>
          <p:spPr>
            <a:xfrm>
              <a:off x="5349240" y="3901440"/>
              <a:ext cx="1112520" cy="3657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O&amp;M</a:t>
              </a:r>
              <a:endParaRPr lang="fr-FR" dirty="0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611880" y="2582836"/>
              <a:ext cx="1112520" cy="44992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err="1" smtClean="0"/>
                <a:t>Process</a:t>
              </a:r>
              <a:r>
                <a:rPr lang="fr-FR" sz="1400" b="1" dirty="0" smtClean="0"/>
                <a:t> / </a:t>
              </a:r>
              <a:r>
                <a:rPr lang="fr-FR" sz="1400" b="1" dirty="0" err="1" smtClean="0"/>
                <a:t>methodes</a:t>
              </a:r>
              <a:endParaRPr lang="fr-FR" sz="1400" b="1" dirty="0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5934312" y="2534195"/>
              <a:ext cx="1112520" cy="44992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/>
                <a:t>Capteurs</a:t>
              </a:r>
              <a:endParaRPr lang="fr-FR" sz="1400" b="1" dirty="0"/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9570720" y="2423160"/>
              <a:ext cx="1485900" cy="67199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/>
                <a:t>Propriété observée</a:t>
              </a:r>
              <a:endParaRPr lang="fr-FR" sz="1400" b="1" dirty="0"/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9404386" y="3768260"/>
              <a:ext cx="1410214" cy="671994"/>
            </a:xfrm>
            <a:prstGeom prst="roundRect">
              <a:avLst/>
            </a:prstGeom>
            <a:solidFill>
              <a:srgbClr val="008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err="1" smtClean="0"/>
                <a:t>Feature</a:t>
              </a:r>
              <a:endParaRPr lang="fr-FR" sz="1400" b="1" dirty="0"/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2735838" y="3901082"/>
              <a:ext cx="1112520" cy="36576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Date</a:t>
              </a:r>
              <a:endParaRPr lang="fr-FR" dirty="0"/>
            </a:p>
          </p:txBody>
        </p:sp>
        <p:cxnSp>
          <p:nvCxnSpPr>
            <p:cNvPr id="7" name="Connecteur en arc 6"/>
            <p:cNvCxnSpPr>
              <a:stCxn id="3" idx="0"/>
              <a:endCxn id="9" idx="2"/>
            </p:cNvCxnSpPr>
            <p:nvPr/>
          </p:nvCxnSpPr>
          <p:spPr>
            <a:xfrm rot="16200000" flipV="1">
              <a:off x="4602480" y="2598420"/>
              <a:ext cx="868681" cy="1737360"/>
            </a:xfrm>
            <a:prstGeom prst="curvedConnector3">
              <a:avLst>
                <a:gd name="adj1" fmla="val 55263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rc 17"/>
            <p:cNvCxnSpPr>
              <a:stCxn id="3" idx="0"/>
              <a:endCxn id="10" idx="2"/>
            </p:cNvCxnSpPr>
            <p:nvPr/>
          </p:nvCxnSpPr>
          <p:spPr>
            <a:xfrm rot="5400000" flipH="1" flipV="1">
              <a:off x="5739375" y="3150243"/>
              <a:ext cx="917322" cy="58507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rc 20"/>
            <p:cNvCxnSpPr>
              <a:stCxn id="3" idx="3"/>
              <a:endCxn id="12" idx="2"/>
            </p:cNvCxnSpPr>
            <p:nvPr/>
          </p:nvCxnSpPr>
          <p:spPr>
            <a:xfrm flipV="1">
              <a:off x="6461760" y="3095154"/>
              <a:ext cx="3851910" cy="989166"/>
            </a:xfrm>
            <a:prstGeom prst="curvedConnector2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en arc 25"/>
            <p:cNvCxnSpPr>
              <a:stCxn id="3" idx="3"/>
              <a:endCxn id="13" idx="1"/>
            </p:cNvCxnSpPr>
            <p:nvPr/>
          </p:nvCxnSpPr>
          <p:spPr>
            <a:xfrm>
              <a:off x="6461760" y="4084320"/>
              <a:ext cx="2942626" cy="19937"/>
            </a:xfrm>
            <a:prstGeom prst="curvedConnector3">
              <a:avLst/>
            </a:prstGeom>
            <a:ln w="28575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en arc 27"/>
            <p:cNvCxnSpPr>
              <a:stCxn id="3" idx="2"/>
              <a:endCxn id="15" idx="1"/>
            </p:cNvCxnSpPr>
            <p:nvPr/>
          </p:nvCxnSpPr>
          <p:spPr>
            <a:xfrm rot="16200000" flipH="1">
              <a:off x="6614451" y="3558249"/>
              <a:ext cx="914076" cy="2331978"/>
            </a:xfrm>
            <a:prstGeom prst="curvedConnector2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endCxn id="14" idx="3"/>
            </p:cNvCxnSpPr>
            <p:nvPr/>
          </p:nvCxnSpPr>
          <p:spPr>
            <a:xfrm rot="10800000" flipV="1">
              <a:off x="3848358" y="4067486"/>
              <a:ext cx="1500882" cy="16476"/>
            </a:xfrm>
            <a:prstGeom prst="curvedConnector3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10846792" y="2357398"/>
            <a:ext cx="906155" cy="385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Taxon identifié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437552" y="4535246"/>
            <a:ext cx="742619" cy="4294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</a:rPr>
              <a:t>Salmo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trutta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36474" y="2061417"/>
            <a:ext cx="935015" cy="360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Œil de l’expert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33566" y="2061417"/>
            <a:ext cx="878580" cy="3425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Expertise</a:t>
            </a:r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25" name="Image 24" descr="Trout Fish Rainbow · Free vector graphic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052" y="4095366"/>
            <a:ext cx="1295132" cy="64756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778624" y="2754736"/>
            <a:ext cx="1162246" cy="534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Concentration en nitrates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477376" y="5251354"/>
            <a:ext cx="602012" cy="3290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8,2 mg/L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01438" y="1409955"/>
            <a:ext cx="1110708" cy="4119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(</a:t>
            </a:r>
            <a:r>
              <a:rPr lang="fr-FR" sz="1200" dirty="0">
                <a:solidFill>
                  <a:schemeClr val="tx1"/>
                </a:solidFill>
              </a:rPr>
              <a:t>NF EN ISO </a:t>
            </a:r>
            <a:r>
              <a:rPr lang="fr-FR" sz="1200" dirty="0" smtClean="0">
                <a:solidFill>
                  <a:schemeClr val="tx1"/>
                </a:solidFill>
              </a:rPr>
              <a:t>10304-1)</a:t>
            </a:r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38" name="Image 37" descr="Matraz Erlenmeyer Química · Gráficos vectoriales gratis en ..."/>
          <p:cNvPicPr>
            <a:picLocks noChangeAspect="1"/>
          </p:cNvPicPr>
          <p:nvPr/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67" y="4535246"/>
            <a:ext cx="692455" cy="90443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779990" y="1430217"/>
            <a:ext cx="1637223" cy="4965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</a:rPr>
              <a:t>Chromato</a:t>
            </a:r>
            <a:r>
              <a:rPr lang="fr-FR" sz="1200" dirty="0" smtClean="0">
                <a:solidFill>
                  <a:schemeClr val="tx1"/>
                </a:solidFill>
              </a:rPr>
              <a:t> phase liquide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387715" y="5494898"/>
            <a:ext cx="945884" cy="3096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Calcaire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490571" y="907524"/>
            <a:ext cx="1132979" cy="463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Œil du géologue</a:t>
            </a:r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46" name="Image 45" descr="Comblanchien (pierre) — Wikipédia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963" y="4633437"/>
            <a:ext cx="1431593" cy="947237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02520" y="1003498"/>
            <a:ext cx="957477" cy="296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E</a:t>
            </a:r>
            <a:r>
              <a:rPr lang="fr-FR" sz="1200" dirty="0" smtClean="0">
                <a:solidFill>
                  <a:schemeClr val="tx1"/>
                </a:solidFill>
              </a:rPr>
              <a:t>xpertise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1151307" y="3295119"/>
            <a:ext cx="945884" cy="389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Lithologie observée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08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 animBg="1"/>
      <p:bldP spid="29" grpId="0" animBg="1"/>
      <p:bldP spid="33" grpId="0" animBg="1"/>
      <p:bldP spid="36" grpId="0" animBg="1"/>
      <p:bldP spid="37" grpId="0" animBg="1"/>
      <p:bldP spid="40" grpId="0" animBg="1"/>
      <p:bldP spid="44" grpId="0" animBg="1"/>
      <p:bldP spid="45" grpId="0" animBg="1"/>
      <p:bldP spid="48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latin typeface="Arial"/>
                <a:cs typeface="Arial"/>
              </a:rPr>
              <a:t>Structuration des </a:t>
            </a:r>
            <a:r>
              <a:rPr lang="fr-FR" sz="2800" b="1" dirty="0" smtClean="0">
                <a:latin typeface="Arial"/>
                <a:cs typeface="Arial"/>
              </a:rPr>
              <a:t>registres – mise en place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594522" y="3845350"/>
            <a:ext cx="944880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b="1" dirty="0"/>
              <a:t>Les registres répondant à une organisation des données d’observations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 dirty="0">
                <a:sym typeface="Wingdings" panose="05000000000000000000" pitchFamily="2" charset="2"/>
              </a:rPr>
              <a:t>Registres « O&amp;M »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 dirty="0">
                <a:sym typeface="Wingdings" panose="05000000000000000000" pitchFamily="2" charset="2"/>
              </a:rPr>
              <a:t>Ils répondent à un besoin de structuration des données d’observations et facilitent l’interopérabilité entre les « silos métiers »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684594" y="709843"/>
            <a:ext cx="92686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registres répondant à une description thématique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 dirty="0">
                <a:sym typeface="Wingdings" panose="05000000000000000000" pitchFamily="2" charset="2"/>
              </a:rPr>
              <a:t>Registres </a:t>
            </a:r>
            <a:r>
              <a:rPr lang="fr-FR" sz="1400" dirty="0" smtClean="0">
                <a:sym typeface="Wingdings" panose="05000000000000000000" pitchFamily="2" charset="2"/>
              </a:rPr>
              <a:t>de la connaissance (registres «</a:t>
            </a:r>
            <a:r>
              <a:rPr lang="fr-FR" sz="1400" dirty="0">
                <a:sym typeface="Wingdings" panose="05000000000000000000" pitchFamily="2" charset="2"/>
              </a:rPr>
              <a:t> métiers </a:t>
            </a:r>
            <a:r>
              <a:rPr lang="fr-FR" sz="1400" dirty="0" smtClean="0">
                <a:sym typeface="Wingdings" panose="05000000000000000000" pitchFamily="2" charset="2"/>
              </a:rPr>
              <a:t>»)</a:t>
            </a:r>
            <a:endParaRPr lang="fr-FR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400" dirty="0">
                <a:sym typeface="Wingdings" panose="05000000000000000000" pitchFamily="2" charset="2"/>
              </a:rPr>
              <a:t>Ils répondent à un besoin de décrire un objet </a:t>
            </a:r>
            <a:r>
              <a:rPr lang="fr-FR" sz="1400" dirty="0" smtClean="0">
                <a:sym typeface="Wingdings" panose="05000000000000000000" pitchFamily="2" charset="2"/>
              </a:rPr>
              <a:t>métier et permettent de structurer la connaissance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2826327" y="1847273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Lithologie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068618" y="2058289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Minéraux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792051" y="1756283"/>
            <a:ext cx="15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Matériaux anthropiques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162221" y="2477650"/>
            <a:ext cx="227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Types de supports d’observation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647999" y="1537953"/>
            <a:ext cx="158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plan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9574342" y="2036735"/>
            <a:ext cx="158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 ligne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792379" y="2662318"/>
            <a:ext cx="158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Fossiles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086868" y="2987389"/>
            <a:ext cx="1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Traces fossiles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9993745" y="2825350"/>
            <a:ext cx="176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Figures sédimentaires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892822" y="5538735"/>
            <a:ext cx="15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Propriétés observées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724400" y="5018412"/>
            <a:ext cx="19148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d’intérêt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467600" y="5018412"/>
            <a:ext cx="244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Méthodes /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735328" y="5680148"/>
            <a:ext cx="128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Unités de mesures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594522" y="1537953"/>
            <a:ext cx="9358729" cy="2243400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 flipV="1">
            <a:off x="4724401" y="4923267"/>
            <a:ext cx="1703900" cy="524478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2892821" y="4827793"/>
            <a:ext cx="6931823" cy="15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251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4686300" y="6309039"/>
            <a:ext cx="2743200" cy="365125"/>
          </a:xfrm>
        </p:spPr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67400" y="310896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Observatio</a:t>
            </a:r>
            <a:r>
              <a:rPr lang="fr-FR" sz="1600" dirty="0"/>
              <a:t>n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5800" y="191262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Property</a:t>
            </a:r>
            <a:endParaRPr lang="fr-FR" sz="1600" dirty="0"/>
          </a:p>
        </p:txBody>
      </p:sp>
      <p:sp>
        <p:nvSpPr>
          <p:cNvPr id="9" name="Rectangle 8"/>
          <p:cNvSpPr/>
          <p:nvPr/>
        </p:nvSpPr>
        <p:spPr>
          <a:xfrm>
            <a:off x="8305800" y="446532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Values</a:t>
            </a:r>
            <a:endParaRPr lang="fr-FR" sz="1600" dirty="0"/>
          </a:p>
        </p:txBody>
      </p:sp>
      <p:sp>
        <p:nvSpPr>
          <p:cNvPr id="10" name="Rectangle 9"/>
          <p:cNvSpPr/>
          <p:nvPr/>
        </p:nvSpPr>
        <p:spPr>
          <a:xfrm>
            <a:off x="3505200" y="183133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</a:t>
            </a:r>
            <a:r>
              <a:rPr lang="fr-FR" sz="1600" dirty="0" err="1" smtClean="0"/>
              <a:t>eature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3505200" y="4672330"/>
            <a:ext cx="1668780" cy="662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Process</a:t>
            </a:r>
            <a:endParaRPr lang="fr-FR" sz="1600" dirty="0"/>
          </a:p>
        </p:txBody>
      </p:sp>
      <p:cxnSp>
        <p:nvCxnSpPr>
          <p:cNvPr id="6" name="Connecteur droit avec flèche 5"/>
          <p:cNvCxnSpPr>
            <a:stCxn id="4" idx="3"/>
            <a:endCxn id="8" idx="2"/>
          </p:cNvCxnSpPr>
          <p:nvPr/>
        </p:nvCxnSpPr>
        <p:spPr>
          <a:xfrm flipV="1">
            <a:off x="7536180" y="2575560"/>
            <a:ext cx="1604010" cy="864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4" idx="0"/>
            <a:endCxn id="10" idx="2"/>
          </p:cNvCxnSpPr>
          <p:nvPr/>
        </p:nvCxnSpPr>
        <p:spPr>
          <a:xfrm flipH="1" flipV="1">
            <a:off x="4339590" y="2494270"/>
            <a:ext cx="2362200" cy="614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1"/>
            <a:endCxn id="11" idx="3"/>
          </p:cNvCxnSpPr>
          <p:nvPr/>
        </p:nvCxnSpPr>
        <p:spPr>
          <a:xfrm flipH="1">
            <a:off x="5173980" y="3440430"/>
            <a:ext cx="693420" cy="156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4" idx="2"/>
            <a:endCxn id="9" idx="0"/>
          </p:cNvCxnSpPr>
          <p:nvPr/>
        </p:nvCxnSpPr>
        <p:spPr>
          <a:xfrm>
            <a:off x="6701790" y="3771900"/>
            <a:ext cx="2438400" cy="693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2342223" y="533777"/>
            <a:ext cx="9268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registres O&amp;M et les registres de la connaissance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031365" y="2578100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featureOfInterest</a:t>
            </a:r>
            <a:endParaRPr lang="fr-FR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085555" y="2836108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observedProperty</a:t>
            </a:r>
            <a:endParaRPr lang="fr-FR" sz="1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7613810" y="3997657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result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4868230" y="4117777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procedure</a:t>
            </a:r>
            <a:endParaRPr lang="fr-FR" sz="1400" dirty="0"/>
          </a:p>
        </p:txBody>
      </p:sp>
      <p:sp>
        <p:nvSpPr>
          <p:cNvPr id="26" name="Rectangle 25"/>
          <p:cNvSpPr/>
          <p:nvPr/>
        </p:nvSpPr>
        <p:spPr>
          <a:xfrm>
            <a:off x="10252191" y="1180277"/>
            <a:ext cx="933968" cy="4739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Taxon identifié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252190" y="5005517"/>
            <a:ext cx="933968" cy="4739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 smtClean="0">
                <a:solidFill>
                  <a:schemeClr val="tx1"/>
                </a:solidFill>
              </a:rPr>
              <a:t>Salmo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 err="1" smtClean="0">
                <a:solidFill>
                  <a:schemeClr val="tx1"/>
                </a:solidFill>
              </a:rPr>
              <a:t>trutta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22" name="Image 21" descr="Trout Fish Rainbow · Free vector graphic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68" y="1592691"/>
            <a:ext cx="898016" cy="44900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674102" y="4117776"/>
            <a:ext cx="933968" cy="4739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Œil de l’expert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767464" y="1667761"/>
            <a:ext cx="1150619" cy="4739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Concentration en nitrates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061170" y="5438611"/>
            <a:ext cx="856913" cy="4739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8,2 mg/L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24161" y="4557614"/>
            <a:ext cx="2218679" cy="716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Dosage des anions par chromatographie phase liquide (</a:t>
            </a:r>
            <a:r>
              <a:rPr lang="fr-FR" sz="1000" dirty="0">
                <a:solidFill>
                  <a:schemeClr val="tx1"/>
                </a:solidFill>
              </a:rPr>
              <a:t>NF EN ISO </a:t>
            </a:r>
            <a:r>
              <a:rPr lang="fr-FR" sz="1000" dirty="0" smtClean="0">
                <a:solidFill>
                  <a:schemeClr val="tx1"/>
                </a:solidFill>
              </a:rPr>
              <a:t>10304-1)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28" name="Image 27" descr="Matraz Erlenmeyer Química · Gráficos vectoriales gratis en ..."/>
          <p:cNvPicPr>
            <a:picLocks noChangeAspect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2" y="1840438"/>
            <a:ext cx="461374" cy="60261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440090" y="2201881"/>
            <a:ext cx="1150619" cy="473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Lithologie observée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200665" y="5489124"/>
            <a:ext cx="1150619" cy="473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Calcaire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09388" y="5201619"/>
            <a:ext cx="1150619" cy="473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Œil du géologue</a:t>
            </a:r>
            <a:endParaRPr lang="fr-FR" sz="1000" dirty="0">
              <a:solidFill>
                <a:schemeClr val="tx1"/>
              </a:solidFill>
            </a:endParaRPr>
          </a:p>
        </p:txBody>
      </p:sp>
      <p:pic>
        <p:nvPicPr>
          <p:cNvPr id="37" name="Image 36" descr="Comblanchien (pierre) — Wikipédia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94" y="2338400"/>
            <a:ext cx="1189687" cy="787176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92730" y="-7249"/>
            <a:ext cx="9999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Structuration des </a:t>
            </a:r>
            <a:r>
              <a:rPr lang="fr-FR" sz="2800" b="1" dirty="0" smtClean="0">
                <a:cs typeface="Arial"/>
              </a:rPr>
              <a:t>registres – mise en place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492843" y="5646099"/>
            <a:ext cx="3075498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Méthodes / </a:t>
            </a:r>
            <a:r>
              <a:rPr lang="fr-FR" sz="1400" dirty="0" err="1" smtClean="0"/>
              <a:t>process</a:t>
            </a:r>
            <a:r>
              <a:rPr lang="fr-FR" sz="1400" dirty="0" smtClean="0"/>
              <a:t> : </a:t>
            </a:r>
            <a:r>
              <a:rPr lang="fr-FR" sz="1400" dirty="0">
                <a:hlinkClick r:id="rId9" tooltip="https://data.geoscience.fr/ncl/Proc"/>
              </a:rPr>
              <a:t>https://</a:t>
            </a:r>
            <a:r>
              <a:rPr lang="fr-FR" sz="1400" dirty="0" smtClean="0">
                <a:hlinkClick r:id="rId9" tooltip="https://data.geoscience.fr/ncl/Proc"/>
              </a:rPr>
              <a:t>data.geoscience.fr/ncl/Proc</a:t>
            </a:r>
            <a:endParaRPr lang="fr-FR" sz="1400" dirty="0"/>
          </a:p>
        </p:txBody>
      </p:sp>
      <p:sp>
        <p:nvSpPr>
          <p:cNvPr id="3" name="Rectangle 2"/>
          <p:cNvSpPr/>
          <p:nvPr/>
        </p:nvSpPr>
        <p:spPr>
          <a:xfrm>
            <a:off x="2300356" y="515971"/>
            <a:ext cx="2241164" cy="417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5148802" y="543509"/>
            <a:ext cx="3240817" cy="4179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7042657" y="1351802"/>
            <a:ext cx="3397433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Propriétés observées: </a:t>
            </a:r>
            <a:r>
              <a:rPr lang="fr-FR" sz="1400" dirty="0">
                <a:hlinkClick r:id="rId10" tooltip="https://data.geoscience.fr/ncl/Proc"/>
              </a:rPr>
              <a:t>https://</a:t>
            </a:r>
            <a:r>
              <a:rPr lang="fr-FR" sz="1400" dirty="0" smtClean="0">
                <a:hlinkClick r:id="rId10" tooltip="https://data.geoscience.fr/ncl/Proc"/>
              </a:rPr>
              <a:t>data.geoscience.fr/ncl/ObsProp</a:t>
            </a:r>
            <a:endParaRPr lang="fr-FR" sz="1400" dirty="0"/>
          </a:p>
        </p:txBody>
      </p:sp>
      <p:sp>
        <p:nvSpPr>
          <p:cNvPr id="41" name="ZoneTexte 40"/>
          <p:cNvSpPr txBox="1"/>
          <p:nvPr/>
        </p:nvSpPr>
        <p:spPr>
          <a:xfrm>
            <a:off x="10133916" y="4265136"/>
            <a:ext cx="1762966" cy="7386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Unités de mesure : </a:t>
            </a:r>
            <a:r>
              <a:rPr lang="fr-FR" sz="1400" dirty="0">
                <a:hlinkClick r:id="rId11" tooltip="https://data.geoscience.fr/ncl/Proc"/>
              </a:rPr>
              <a:t>https://</a:t>
            </a:r>
            <a:r>
              <a:rPr lang="fr-FR" sz="1400" dirty="0" smtClean="0">
                <a:hlinkClick r:id="rId11" tooltip="https://data.geoscience.fr/ncl/Proc"/>
              </a:rPr>
              <a:t>data.geoscience.fr/ncl/uom</a:t>
            </a:r>
            <a:endParaRPr lang="fr-FR" sz="1400" dirty="0"/>
          </a:p>
        </p:txBody>
      </p:sp>
      <p:sp>
        <p:nvSpPr>
          <p:cNvPr id="42" name="ZoneTexte 41"/>
          <p:cNvSpPr txBox="1"/>
          <p:nvPr/>
        </p:nvSpPr>
        <p:spPr>
          <a:xfrm>
            <a:off x="6590631" y="5831985"/>
            <a:ext cx="3597975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Connaissances: </a:t>
            </a:r>
            <a:r>
              <a:rPr lang="fr-FR" sz="1400" dirty="0">
                <a:hlinkClick r:id="rId12"/>
              </a:rPr>
              <a:t>https://</a:t>
            </a:r>
            <a:r>
              <a:rPr lang="fr-FR" sz="1400" dirty="0" smtClean="0">
                <a:hlinkClick r:id="rId12"/>
              </a:rPr>
              <a:t>data.geoscience.fr/ncl/litho</a:t>
            </a:r>
            <a:endParaRPr lang="fr-FR" sz="1400" dirty="0" smtClean="0"/>
          </a:p>
          <a:p>
            <a:pPr algn="ctr"/>
            <a:r>
              <a:rPr lang="fr-FR" sz="1400" dirty="0">
                <a:hlinkClick r:id="rId13"/>
              </a:rPr>
              <a:t>https://</a:t>
            </a:r>
            <a:r>
              <a:rPr lang="fr-FR" sz="1400" dirty="0" smtClean="0">
                <a:hlinkClick r:id="rId13"/>
              </a:rPr>
              <a:t>data.geoscience.fr/ncl/apt</a:t>
            </a:r>
            <a:endParaRPr lang="fr-FR" sz="1400" dirty="0" smtClean="0"/>
          </a:p>
          <a:p>
            <a:pPr algn="ctr"/>
            <a:r>
              <a:rPr lang="fr-FR" sz="1400" dirty="0">
                <a:hlinkClick r:id="rId14"/>
              </a:rPr>
              <a:t>https://</a:t>
            </a:r>
            <a:r>
              <a:rPr lang="fr-FR" sz="1400" dirty="0" smtClean="0">
                <a:hlinkClick r:id="rId14"/>
              </a:rPr>
              <a:t>data.geoscience.fr/ncl/ObjParSubs</a:t>
            </a:r>
            <a:endParaRPr lang="fr-FR" sz="1400" dirty="0"/>
          </a:p>
        </p:txBody>
      </p:sp>
      <p:sp>
        <p:nvSpPr>
          <p:cNvPr id="43" name="ZoneTexte 42"/>
          <p:cNvSpPr txBox="1"/>
          <p:nvPr/>
        </p:nvSpPr>
        <p:spPr>
          <a:xfrm>
            <a:off x="99009" y="2888089"/>
            <a:ext cx="3597975" cy="1169551"/>
          </a:xfrm>
          <a:prstGeom prst="rect">
            <a:avLst/>
          </a:prstGeom>
          <a:solidFill>
            <a:schemeClr val="bg1"/>
          </a:solidFill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Description du </a:t>
            </a:r>
            <a:r>
              <a:rPr lang="fr-FR" sz="1400" dirty="0" err="1" smtClean="0"/>
              <a:t>feature</a:t>
            </a:r>
            <a:r>
              <a:rPr lang="fr-FR" sz="1400" dirty="0" smtClean="0"/>
              <a:t> à travers la Connaissance: </a:t>
            </a:r>
            <a:r>
              <a:rPr lang="fr-FR" sz="1400" dirty="0">
                <a:hlinkClick r:id="rId12"/>
              </a:rPr>
              <a:t>https://</a:t>
            </a:r>
            <a:r>
              <a:rPr lang="fr-FR" sz="1400" dirty="0" smtClean="0">
                <a:hlinkClick r:id="rId12"/>
              </a:rPr>
              <a:t>data.geoscience.fr/ncl/litho</a:t>
            </a:r>
            <a:endParaRPr lang="fr-FR" sz="1400" dirty="0" smtClean="0"/>
          </a:p>
          <a:p>
            <a:pPr algn="ctr"/>
            <a:r>
              <a:rPr lang="fr-FR" sz="1400" dirty="0">
                <a:hlinkClick r:id="rId13"/>
              </a:rPr>
              <a:t>https://</a:t>
            </a:r>
            <a:r>
              <a:rPr lang="fr-FR" sz="1400" dirty="0" smtClean="0">
                <a:hlinkClick r:id="rId13"/>
              </a:rPr>
              <a:t>data.geoscience.fr/ncl/apt</a:t>
            </a:r>
            <a:endParaRPr lang="fr-FR" sz="1400" dirty="0" smtClean="0"/>
          </a:p>
          <a:p>
            <a:pPr algn="ctr"/>
            <a:r>
              <a:rPr lang="fr-FR" sz="1400" dirty="0">
                <a:hlinkClick r:id="rId14"/>
              </a:rPr>
              <a:t>https://</a:t>
            </a:r>
            <a:r>
              <a:rPr lang="fr-FR" sz="1400" dirty="0" smtClean="0">
                <a:hlinkClick r:id="rId14"/>
              </a:rPr>
              <a:t>data.geoscience.fr/ncl/ObjParSubs</a:t>
            </a:r>
            <a:endParaRPr lang="fr-FR" sz="1400" dirty="0"/>
          </a:p>
        </p:txBody>
      </p:sp>
      <p:sp>
        <p:nvSpPr>
          <p:cNvPr id="5" name="Accolade ouvrante 4"/>
          <p:cNvSpPr/>
          <p:nvPr/>
        </p:nvSpPr>
        <p:spPr>
          <a:xfrm>
            <a:off x="2096682" y="1351802"/>
            <a:ext cx="396162" cy="1449813"/>
          </a:xfrm>
          <a:prstGeom prst="leftBrac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/>
          <p:cNvSpPr txBox="1"/>
          <p:nvPr/>
        </p:nvSpPr>
        <p:spPr>
          <a:xfrm>
            <a:off x="318000" y="1542588"/>
            <a:ext cx="165939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/>
              <a:t>Feature</a:t>
            </a:r>
            <a:r>
              <a:rPr lang="fr-FR" sz="1400" dirty="0" smtClean="0"/>
              <a:t> / Objets métiers définis par un modèle de données</a:t>
            </a:r>
            <a:endParaRPr lang="fr-FR" sz="1400" dirty="0"/>
          </a:p>
        </p:txBody>
      </p:sp>
      <p:cxnSp>
        <p:nvCxnSpPr>
          <p:cNvPr id="12" name="Connecteur droit avec flèche 11"/>
          <p:cNvCxnSpPr>
            <a:stCxn id="44" idx="2"/>
            <a:endCxn id="43" idx="0"/>
          </p:cNvCxnSpPr>
          <p:nvPr/>
        </p:nvCxnSpPr>
        <p:spPr>
          <a:xfrm>
            <a:off x="1147695" y="2496695"/>
            <a:ext cx="750302" cy="391394"/>
          </a:xfrm>
          <a:prstGeom prst="straightConnector1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040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www.w3.org/TR/vocab-ssn/images/SSN-Observa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79" y="1726870"/>
            <a:ext cx="9578135" cy="3614102"/>
          </a:xfrm>
          <a:prstGeom prst="rect">
            <a:avLst/>
          </a:prstGeom>
          <a:solidFill>
            <a:schemeClr val="bg1">
              <a:alpha val="74000"/>
            </a:schemeClr>
          </a:solidFill>
          <a:extLst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192730" y="-7249"/>
            <a:ext cx="9999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Structuration des </a:t>
            </a:r>
            <a:r>
              <a:rPr lang="fr-FR" sz="2800" b="1" dirty="0" smtClean="0">
                <a:cs typeface="Arial"/>
              </a:rPr>
              <a:t>registres – les standards internationaux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8237478" y="4998396"/>
            <a:ext cx="1112520" cy="3657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286578" y="1646028"/>
            <a:ext cx="9684441" cy="3725377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5" name="Groupe 34"/>
          <p:cNvGrpSpPr/>
          <p:nvPr/>
        </p:nvGrpSpPr>
        <p:grpSpPr>
          <a:xfrm>
            <a:off x="2735838" y="2423160"/>
            <a:ext cx="8320782" cy="2758116"/>
            <a:chOff x="2735838" y="2423160"/>
            <a:chExt cx="8320782" cy="2758116"/>
          </a:xfrm>
        </p:grpSpPr>
        <p:sp>
          <p:nvSpPr>
            <p:cNvPr id="3" name="Rectangle à coins arrondis 2"/>
            <p:cNvSpPr/>
            <p:nvPr/>
          </p:nvSpPr>
          <p:spPr>
            <a:xfrm>
              <a:off x="5349240" y="3901440"/>
              <a:ext cx="1112520" cy="36576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O&amp;M</a:t>
              </a:r>
              <a:endParaRPr lang="fr-FR" dirty="0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3611880" y="2582836"/>
              <a:ext cx="1112520" cy="44992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err="1" smtClean="0"/>
                <a:t>Process</a:t>
              </a:r>
              <a:r>
                <a:rPr lang="fr-FR" sz="1400" b="1" dirty="0" smtClean="0"/>
                <a:t> / </a:t>
              </a:r>
              <a:r>
                <a:rPr lang="fr-FR" sz="1400" b="1" dirty="0" err="1" smtClean="0"/>
                <a:t>methodes</a:t>
              </a:r>
              <a:endParaRPr lang="fr-FR" sz="1400" b="1" dirty="0"/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5934312" y="2534195"/>
              <a:ext cx="1112520" cy="44992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/>
                <a:t>Capteurs</a:t>
              </a:r>
              <a:endParaRPr lang="fr-FR" sz="1400" b="1" dirty="0"/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9570720" y="2423160"/>
              <a:ext cx="1485900" cy="671994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/>
                <a:t>Propriété observée</a:t>
              </a:r>
              <a:endParaRPr lang="fr-FR" sz="1400" b="1" dirty="0"/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9463525" y="3768260"/>
              <a:ext cx="1410214" cy="671994"/>
            </a:xfrm>
            <a:prstGeom prst="roundRect">
              <a:avLst/>
            </a:prstGeom>
            <a:solidFill>
              <a:srgbClr val="008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 smtClean="0"/>
                <a:t>Objets métiers</a:t>
              </a:r>
              <a:endParaRPr lang="fr-FR" sz="1400" b="1" dirty="0"/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2735838" y="3901082"/>
              <a:ext cx="1112520" cy="36576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Date</a:t>
              </a:r>
              <a:endParaRPr lang="fr-FR" dirty="0"/>
            </a:p>
          </p:txBody>
        </p:sp>
        <p:cxnSp>
          <p:nvCxnSpPr>
            <p:cNvPr id="7" name="Connecteur en arc 6"/>
            <p:cNvCxnSpPr>
              <a:stCxn id="3" idx="0"/>
              <a:endCxn id="9" idx="2"/>
            </p:cNvCxnSpPr>
            <p:nvPr/>
          </p:nvCxnSpPr>
          <p:spPr>
            <a:xfrm rot="16200000" flipV="1">
              <a:off x="4602480" y="2598420"/>
              <a:ext cx="868681" cy="1737360"/>
            </a:xfrm>
            <a:prstGeom prst="curvedConnector3">
              <a:avLst>
                <a:gd name="adj1" fmla="val 55263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rc 17"/>
            <p:cNvCxnSpPr>
              <a:stCxn id="3" idx="0"/>
              <a:endCxn id="10" idx="2"/>
            </p:cNvCxnSpPr>
            <p:nvPr/>
          </p:nvCxnSpPr>
          <p:spPr>
            <a:xfrm rot="5400000" flipH="1" flipV="1">
              <a:off x="5739375" y="3150243"/>
              <a:ext cx="917322" cy="58507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rc 20"/>
            <p:cNvCxnSpPr>
              <a:stCxn id="3" idx="3"/>
              <a:endCxn id="12" idx="2"/>
            </p:cNvCxnSpPr>
            <p:nvPr/>
          </p:nvCxnSpPr>
          <p:spPr>
            <a:xfrm flipV="1">
              <a:off x="6461760" y="3095154"/>
              <a:ext cx="3851910" cy="989166"/>
            </a:xfrm>
            <a:prstGeom prst="curvedConnector2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en arc 25"/>
            <p:cNvCxnSpPr>
              <a:stCxn id="3" idx="3"/>
              <a:endCxn id="13" idx="1"/>
            </p:cNvCxnSpPr>
            <p:nvPr/>
          </p:nvCxnSpPr>
          <p:spPr>
            <a:xfrm>
              <a:off x="6461760" y="4084320"/>
              <a:ext cx="3001765" cy="19937"/>
            </a:xfrm>
            <a:prstGeom prst="curvedConnector3">
              <a:avLst/>
            </a:prstGeom>
            <a:ln w="28575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en arc 27"/>
            <p:cNvCxnSpPr>
              <a:stCxn id="3" idx="2"/>
              <a:endCxn id="15" idx="1"/>
            </p:cNvCxnSpPr>
            <p:nvPr/>
          </p:nvCxnSpPr>
          <p:spPr>
            <a:xfrm rot="16200000" flipH="1">
              <a:off x="6614451" y="3558249"/>
              <a:ext cx="914076" cy="2331978"/>
            </a:xfrm>
            <a:prstGeom prst="curvedConnector2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endCxn id="14" idx="3"/>
            </p:cNvCxnSpPr>
            <p:nvPr/>
          </p:nvCxnSpPr>
          <p:spPr>
            <a:xfrm rot="10800000" flipV="1">
              <a:off x="3848358" y="4067486"/>
              <a:ext cx="1500882" cy="16476"/>
            </a:xfrm>
            <a:prstGeom prst="curvedConnector3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ZoneTexte 22"/>
          <p:cNvSpPr txBox="1"/>
          <p:nvPr/>
        </p:nvSpPr>
        <p:spPr>
          <a:xfrm>
            <a:off x="7719575" y="2247441"/>
            <a:ext cx="2076192" cy="6001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Propriétés observées: </a:t>
            </a:r>
            <a:r>
              <a:rPr lang="fr-FR" sz="1100" dirty="0">
                <a:hlinkClick r:id="rId7" tooltip="https://data.geoscience.fr/ncl/Proc"/>
              </a:rPr>
              <a:t>https://</a:t>
            </a:r>
            <a:r>
              <a:rPr lang="fr-FR" sz="1100" dirty="0" smtClean="0">
                <a:hlinkClick r:id="rId7" tooltip="https://data.geoscience.fr/ncl/Proc"/>
              </a:rPr>
              <a:t>data.geoscience.fr/ncl/ObsProp</a:t>
            </a:r>
            <a:endParaRPr lang="fr-FR" sz="11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151948" y="1980728"/>
            <a:ext cx="1835317" cy="6001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Méthodes / </a:t>
            </a:r>
            <a:r>
              <a:rPr lang="fr-FR" sz="1100" dirty="0" err="1" smtClean="0"/>
              <a:t>process</a:t>
            </a:r>
            <a:r>
              <a:rPr lang="fr-FR" sz="1100" dirty="0" smtClean="0"/>
              <a:t> : </a:t>
            </a:r>
            <a:r>
              <a:rPr lang="fr-FR" sz="1100" dirty="0">
                <a:hlinkClick r:id="rId8" tooltip="https://data.geoscience.fr/ncl/Proc"/>
              </a:rPr>
              <a:t>https://</a:t>
            </a:r>
            <a:r>
              <a:rPr lang="fr-FR" sz="1100" dirty="0" smtClean="0">
                <a:hlinkClick r:id="rId8" tooltip="https://data.geoscience.fr/ncl/Proc"/>
              </a:rPr>
              <a:t>data.geoscience.fr/ncl/Proc</a:t>
            </a:r>
            <a:endParaRPr lang="fr-FR" sz="1100" dirty="0"/>
          </a:p>
        </p:txBody>
      </p:sp>
      <p:sp>
        <p:nvSpPr>
          <p:cNvPr id="27" name="ZoneTexte 26"/>
          <p:cNvSpPr txBox="1"/>
          <p:nvPr/>
        </p:nvSpPr>
        <p:spPr>
          <a:xfrm>
            <a:off x="9204444" y="5280552"/>
            <a:ext cx="1519707" cy="6001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Unités de mesure : </a:t>
            </a:r>
            <a:r>
              <a:rPr lang="fr-FR" sz="1100" dirty="0">
                <a:hlinkClick r:id="rId9" tooltip="https://data.geoscience.fr/ncl/Proc"/>
              </a:rPr>
              <a:t>https://</a:t>
            </a:r>
            <a:r>
              <a:rPr lang="fr-FR" sz="1100" dirty="0" smtClean="0">
                <a:hlinkClick r:id="rId9" tooltip="https://data.geoscience.fr/ncl/Proc"/>
              </a:rPr>
              <a:t>data.geoscience.fr/ncl/uom</a:t>
            </a:r>
            <a:endParaRPr lang="fr-FR" sz="1100" dirty="0"/>
          </a:p>
        </p:txBody>
      </p:sp>
      <p:sp>
        <p:nvSpPr>
          <p:cNvPr id="29" name="ZoneTexte 28"/>
          <p:cNvSpPr txBox="1"/>
          <p:nvPr/>
        </p:nvSpPr>
        <p:spPr>
          <a:xfrm>
            <a:off x="5420626" y="1799691"/>
            <a:ext cx="2076192" cy="60016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Types de capteurs: </a:t>
            </a:r>
            <a:r>
              <a:rPr lang="fr-FR" sz="1100" dirty="0">
                <a:hlinkClick r:id="rId10"/>
              </a:rPr>
              <a:t>https://</a:t>
            </a:r>
            <a:r>
              <a:rPr lang="fr-FR" sz="1100" dirty="0" smtClean="0">
                <a:hlinkClick r:id="rId10"/>
              </a:rPr>
              <a:t>data.geoscience.fr/ncl/SenTy</a:t>
            </a:r>
            <a:r>
              <a:rPr lang="fr-FR" sz="1100" dirty="0" smtClean="0"/>
              <a:t> </a:t>
            </a:r>
            <a:endParaRPr lang="fr-FR" sz="1100" dirty="0"/>
          </a:p>
        </p:txBody>
      </p:sp>
      <p:sp>
        <p:nvSpPr>
          <p:cNvPr id="31" name="ZoneTexte 30"/>
          <p:cNvSpPr txBox="1"/>
          <p:nvPr/>
        </p:nvSpPr>
        <p:spPr>
          <a:xfrm>
            <a:off x="8587023" y="488068"/>
            <a:ext cx="2288563" cy="938719"/>
          </a:xfrm>
          <a:prstGeom prst="rect">
            <a:avLst/>
          </a:prstGeom>
          <a:solidFill>
            <a:schemeClr val="bg1"/>
          </a:solidFill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Connaissances: </a:t>
            </a:r>
            <a:r>
              <a:rPr lang="fr-FR" sz="1100" dirty="0">
                <a:hlinkClick r:id="rId11"/>
              </a:rPr>
              <a:t>https://data.geoscience.fr/ncl/litho</a:t>
            </a:r>
            <a:endParaRPr lang="fr-FR" sz="1100" dirty="0"/>
          </a:p>
          <a:p>
            <a:pPr algn="ctr"/>
            <a:r>
              <a:rPr lang="fr-FR" sz="1100" dirty="0">
                <a:hlinkClick r:id="rId12"/>
              </a:rPr>
              <a:t>https://data.geoscience.fr/ncl/apt</a:t>
            </a:r>
            <a:endParaRPr lang="fr-FR" sz="1100" dirty="0"/>
          </a:p>
          <a:p>
            <a:pPr algn="ctr"/>
            <a:r>
              <a:rPr lang="fr-FR" sz="1100" dirty="0">
                <a:hlinkClick r:id="rId13"/>
              </a:rPr>
              <a:t>https://data.geoscience.fr/ncl/ObjParSubs</a:t>
            </a:r>
            <a:endParaRPr lang="fr-FR" sz="1100" dirty="0"/>
          </a:p>
        </p:txBody>
      </p:sp>
      <p:cxnSp>
        <p:nvCxnSpPr>
          <p:cNvPr id="16" name="Connecteur en arc 15"/>
          <p:cNvCxnSpPr>
            <a:stCxn id="23" idx="0"/>
            <a:endCxn id="31" idx="2"/>
          </p:cNvCxnSpPr>
          <p:nvPr/>
        </p:nvCxnSpPr>
        <p:spPr>
          <a:xfrm rot="5400000" flipH="1" flipV="1">
            <a:off x="8834161" y="1350297"/>
            <a:ext cx="820654" cy="973634"/>
          </a:xfrm>
          <a:prstGeom prst="curvedConnector3">
            <a:avLst>
              <a:gd name="adj1" fmla="val 50000"/>
            </a:avLst>
          </a:prstGeom>
          <a:ln w="28575">
            <a:solidFill>
              <a:srgbClr val="008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8753912" y="1909780"/>
            <a:ext cx="6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>
                <a:solidFill>
                  <a:srgbClr val="008000"/>
                </a:solidFill>
              </a:rPr>
              <a:t>hasPart</a:t>
            </a:r>
            <a:endParaRPr lang="fr-FR" sz="1000" dirty="0">
              <a:solidFill>
                <a:srgbClr val="008000"/>
              </a:solidFill>
            </a:endParaRPr>
          </a:p>
        </p:txBody>
      </p:sp>
      <p:cxnSp>
        <p:nvCxnSpPr>
          <p:cNvPr id="22" name="Connecteur en arc 21"/>
          <p:cNvCxnSpPr>
            <a:stCxn id="23" idx="2"/>
            <a:endCxn id="27" idx="1"/>
          </p:cNvCxnSpPr>
          <p:nvPr/>
        </p:nvCxnSpPr>
        <p:spPr>
          <a:xfrm rot="16200000" flipH="1">
            <a:off x="7614543" y="3990732"/>
            <a:ext cx="2733029" cy="446773"/>
          </a:xfrm>
          <a:prstGeom prst="curved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8258133" y="4503743"/>
            <a:ext cx="817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rgbClr val="FF0000"/>
                </a:solidFill>
              </a:rPr>
              <a:t>q</a:t>
            </a:r>
            <a:r>
              <a:rPr lang="fr-FR" sz="1000" dirty="0" err="1" smtClean="0">
                <a:solidFill>
                  <a:srgbClr val="FF0000"/>
                </a:solidFill>
              </a:rPr>
              <a:t>udt:unit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2342223" y="533777"/>
            <a:ext cx="92686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 registres O&amp;M et les registres de la connaissance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38" name="Rectangle 37"/>
          <p:cNvSpPr/>
          <p:nvPr/>
        </p:nvSpPr>
        <p:spPr>
          <a:xfrm>
            <a:off x="2300356" y="515971"/>
            <a:ext cx="2241164" cy="417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5148802" y="543509"/>
            <a:ext cx="3240817" cy="4179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372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latin typeface="Arial"/>
                <a:cs typeface="Arial"/>
              </a:rPr>
              <a:t>Structuration des registres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684594" y="709843"/>
            <a:ext cx="9268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Des liens entre les registres « O&amp;M » et les registres de la connaissance</a:t>
            </a:r>
            <a:endParaRPr lang="fr-FR" sz="1400" dirty="0"/>
          </a:p>
          <a:p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3369909" y="2854665"/>
            <a:ext cx="1990048" cy="646331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d’intérêts =&gt; </a:t>
            </a:r>
            <a:r>
              <a:rPr lang="fr-FR" dirty="0" smtClean="0"/>
              <a:t>Lithologie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9976226" y="2876025"/>
            <a:ext cx="2151840" cy="646331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d’intérêts =&gt; </a:t>
            </a:r>
            <a:r>
              <a:rPr lang="fr-FR" dirty="0" smtClean="0"/>
              <a:t>Minéraux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969514" y="2872955"/>
            <a:ext cx="2643889" cy="646331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d’intérêts =&gt; </a:t>
            </a:r>
            <a:r>
              <a:rPr lang="fr-FR" dirty="0" smtClean="0"/>
              <a:t>Matériaux </a:t>
            </a:r>
            <a:r>
              <a:rPr lang="fr-FR" dirty="0"/>
              <a:t>anthropiques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073731" y="1266606"/>
            <a:ext cx="1296858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Propriétés observées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538150" y="4636273"/>
            <a:ext cx="1914833" cy="646331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Objets d’intérêt 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=&gt;</a:t>
            </a:r>
            <a:r>
              <a:rPr lang="fr-FR" dirty="0" smtClean="0"/>
              <a:t> </a:t>
            </a:r>
            <a:r>
              <a:rPr lang="fr-FR" dirty="0" err="1"/>
              <a:t>ObjParSubs</a:t>
            </a:r>
            <a:endParaRPr lang="fr-FR" dirty="0"/>
          </a:p>
        </p:txBody>
      </p:sp>
      <p:cxnSp>
        <p:nvCxnSpPr>
          <p:cNvPr id="4" name="Connecteur droit avec flèche 3"/>
          <p:cNvCxnSpPr>
            <a:stCxn id="34" idx="2"/>
            <a:endCxn id="5" idx="0"/>
          </p:cNvCxnSpPr>
          <p:nvPr/>
        </p:nvCxnSpPr>
        <p:spPr>
          <a:xfrm>
            <a:off x="3987352" y="2404561"/>
            <a:ext cx="377581" cy="45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23" idx="3"/>
            <a:endCxn id="63" idx="1"/>
          </p:cNvCxnSpPr>
          <p:nvPr/>
        </p:nvCxnSpPr>
        <p:spPr>
          <a:xfrm flipV="1">
            <a:off x="7370589" y="1411399"/>
            <a:ext cx="1049105" cy="178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23" idx="3"/>
            <a:endCxn id="76" idx="0"/>
          </p:cNvCxnSpPr>
          <p:nvPr/>
        </p:nvCxnSpPr>
        <p:spPr>
          <a:xfrm>
            <a:off x="7370589" y="1589772"/>
            <a:ext cx="916907" cy="25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38" idx="2"/>
            <a:endCxn id="24" idx="3"/>
          </p:cNvCxnSpPr>
          <p:nvPr/>
        </p:nvCxnSpPr>
        <p:spPr>
          <a:xfrm flipH="1">
            <a:off x="7452983" y="4076277"/>
            <a:ext cx="781665" cy="88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eur droit avec flèche 1023"/>
          <p:cNvCxnSpPr>
            <a:stCxn id="1055" idx="2"/>
            <a:endCxn id="24" idx="3"/>
          </p:cNvCxnSpPr>
          <p:nvPr/>
        </p:nvCxnSpPr>
        <p:spPr>
          <a:xfrm flipH="1">
            <a:off x="7452983" y="4253627"/>
            <a:ext cx="3893464" cy="70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Connecteur droit avec flèche 1045"/>
          <p:cNvCxnSpPr>
            <a:stCxn id="16" idx="3"/>
            <a:endCxn id="14" idx="1"/>
          </p:cNvCxnSpPr>
          <p:nvPr/>
        </p:nvCxnSpPr>
        <p:spPr>
          <a:xfrm>
            <a:off x="9613403" y="3196121"/>
            <a:ext cx="362823" cy="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Connecteur droit avec flèche 1047"/>
          <p:cNvCxnSpPr>
            <a:stCxn id="16" idx="1"/>
            <a:endCxn id="5" idx="3"/>
          </p:cNvCxnSpPr>
          <p:nvPr/>
        </p:nvCxnSpPr>
        <p:spPr>
          <a:xfrm flipH="1" flipV="1">
            <a:off x="5359957" y="3177831"/>
            <a:ext cx="1609557" cy="1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Rectangle 1053"/>
          <p:cNvSpPr/>
          <p:nvPr/>
        </p:nvSpPr>
        <p:spPr>
          <a:xfrm>
            <a:off x="9527400" y="1382533"/>
            <a:ext cx="2420160" cy="2308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6" tooltip="https://data.geoscience.fr/ncl/ObsProp/44"/>
              </a:rPr>
              <a:t>https://data.geoscience.fr/ncl/ObsProp/44</a:t>
            </a:r>
            <a:endParaRPr lang="fr-FR" sz="900" dirty="0"/>
          </a:p>
        </p:txBody>
      </p:sp>
      <p:sp>
        <p:nvSpPr>
          <p:cNvPr id="63" name="ZoneTexte 62"/>
          <p:cNvSpPr txBox="1"/>
          <p:nvPr/>
        </p:nvSpPr>
        <p:spPr>
          <a:xfrm>
            <a:off x="8419694" y="1180566"/>
            <a:ext cx="1056589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70C0"/>
                </a:solidFill>
              </a:rPr>
              <a:t>Présence de </a:t>
            </a:r>
            <a:r>
              <a:rPr lang="fr-FR" sz="1200" dirty="0" err="1" smtClean="0">
                <a:solidFill>
                  <a:srgbClr val="0070C0"/>
                </a:solidFill>
              </a:rPr>
              <a:t>chrysotile</a:t>
            </a:r>
            <a:endParaRPr lang="fr-FR" sz="1200" dirty="0">
              <a:solidFill>
                <a:srgbClr val="0070C0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10400402" y="3676647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70C0"/>
                </a:solidFill>
              </a:rPr>
              <a:t>Chrysotile</a:t>
            </a:r>
            <a:endParaRPr lang="fr-FR" sz="1200" dirty="0">
              <a:solidFill>
                <a:srgbClr val="0070C0"/>
              </a:solidFill>
            </a:endParaRPr>
          </a:p>
        </p:txBody>
      </p:sp>
      <p:sp>
        <p:nvSpPr>
          <p:cNvPr id="1055" name="Rectangle 1054"/>
          <p:cNvSpPr/>
          <p:nvPr/>
        </p:nvSpPr>
        <p:spPr>
          <a:xfrm>
            <a:off x="10611819" y="3884295"/>
            <a:ext cx="1469255" cy="3693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7" tooltip="https://data.geoscience.fr/ncl/Minls/207"/>
              </a:rPr>
              <a:t>https://data.geoscience.fr/ncl/Minls/207</a:t>
            </a:r>
            <a:endParaRPr lang="fr-FR" sz="9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879798" y="5257434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0070C0"/>
                </a:solidFill>
              </a:rPr>
              <a:t>Chrysotile</a:t>
            </a:r>
            <a:endParaRPr lang="fr-FR" sz="1200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02542" y="5455494"/>
            <a:ext cx="2531462" cy="2308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8" tooltip="https://data.geoscience.fr/ncl/ObjParSubs/735"/>
              </a:rPr>
              <a:t>https://data.geoscience.fr/ncl/ObjParSubs/735</a:t>
            </a:r>
            <a:endParaRPr lang="fr-FR" sz="900" dirty="0"/>
          </a:p>
        </p:txBody>
      </p:sp>
      <p:sp>
        <p:nvSpPr>
          <p:cNvPr id="34" name="Rectangle 33"/>
          <p:cNvSpPr/>
          <p:nvPr/>
        </p:nvSpPr>
        <p:spPr>
          <a:xfrm>
            <a:off x="3148738" y="2035229"/>
            <a:ext cx="1677228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900" dirty="0">
                <a:solidFill>
                  <a:schemeClr val="accent6">
                    <a:lumMod val="75000"/>
                  </a:schemeClr>
                </a:solidFill>
                <a:latin typeface="Helvetica Neue"/>
                <a:hlinkClick r:id="rId9" tooltip="https://data.geoscience.fr/ncl/ObsProp/11"/>
              </a:rPr>
              <a:t>https://data.geoscience.fr/ncl/ObsProp/11</a:t>
            </a:r>
            <a:endParaRPr lang="fr-FR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174546" y="1543536"/>
            <a:ext cx="1441458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50"/>
                </a:solidFill>
              </a:rPr>
              <a:t>Présence de sables et graviers</a:t>
            </a:r>
            <a:endParaRPr lang="fr-FR" sz="1200" dirty="0">
              <a:solidFill>
                <a:srgbClr val="00B05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4146814" y="3500996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50"/>
                </a:solidFill>
              </a:rPr>
              <a:t>Gravier</a:t>
            </a:r>
            <a:endParaRPr lang="fr-FR" sz="12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47802" y="3813825"/>
            <a:ext cx="2121093" cy="2308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0" tooltip="https://data.geoscience.fr/ncl/litho/710"/>
              </a:rPr>
              <a:t>https://data.geoscience.fr/ncl/litho/710</a:t>
            </a:r>
            <a:endParaRPr lang="fr-FR" sz="900" dirty="0"/>
          </a:p>
        </p:txBody>
      </p:sp>
      <p:sp>
        <p:nvSpPr>
          <p:cNvPr id="74" name="ZoneTexte 73"/>
          <p:cNvSpPr txBox="1"/>
          <p:nvPr/>
        </p:nvSpPr>
        <p:spPr>
          <a:xfrm>
            <a:off x="4276125" y="4038314"/>
            <a:ext cx="1441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0B050"/>
                </a:solidFill>
              </a:rPr>
              <a:t>Sable</a:t>
            </a:r>
            <a:endParaRPr lang="fr-FR" sz="1200" dirty="0">
              <a:solidFill>
                <a:srgbClr val="00B05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5275" y="4280283"/>
            <a:ext cx="2121093" cy="2308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1" tooltip="https://data.geoscience.fr/ncl/litho/717"/>
              </a:rPr>
              <a:t>https://data.geoscience.fr/ncl/litho/717</a:t>
            </a:r>
            <a:endParaRPr lang="fr-FR" sz="900" dirty="0"/>
          </a:p>
        </p:txBody>
      </p:sp>
      <p:sp>
        <p:nvSpPr>
          <p:cNvPr id="76" name="ZoneTexte 75"/>
          <p:cNvSpPr txBox="1"/>
          <p:nvPr/>
        </p:nvSpPr>
        <p:spPr>
          <a:xfrm>
            <a:off x="7449636" y="1844515"/>
            <a:ext cx="167572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>
                    <a:lumMod val="75000"/>
                  </a:schemeClr>
                </a:solidFill>
              </a:rPr>
              <a:t>Présence d’aluminium (</a:t>
            </a:r>
            <a:r>
              <a:rPr lang="fr-FR" sz="1200" dirty="0" err="1" smtClean="0">
                <a:solidFill>
                  <a:schemeClr val="accent2">
                    <a:lumMod val="75000"/>
                  </a:schemeClr>
                </a:solidFill>
              </a:rPr>
              <a:t>anthro</a:t>
            </a:r>
            <a:r>
              <a:rPr lang="fr-FR" sz="12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68273" y="2323376"/>
            <a:ext cx="2364750" cy="23083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2" tooltip="https://data.geoscience.fr/ncl/ObsProp/261"/>
              </a:rPr>
              <a:t>https://data.geoscience.fr/ncl/ObsProp/261</a:t>
            </a:r>
            <a:endParaRPr lang="fr-FR" sz="900" dirty="0"/>
          </a:p>
        </p:txBody>
      </p:sp>
      <p:sp>
        <p:nvSpPr>
          <p:cNvPr id="77" name="ZoneTexte 76"/>
          <p:cNvSpPr txBox="1"/>
          <p:nvPr/>
        </p:nvSpPr>
        <p:spPr>
          <a:xfrm>
            <a:off x="7425012" y="3536826"/>
            <a:ext cx="16757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>
                    <a:lumMod val="75000"/>
                  </a:schemeClr>
                </a:solidFill>
              </a:rPr>
              <a:t>Aluminium</a:t>
            </a:r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45861" y="3845445"/>
            <a:ext cx="2377574" cy="23083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3" tooltip="https://data.geoscience.fr/ncl/AnthroMat/73"/>
              </a:rPr>
              <a:t>https://data.geoscience.fr/ncl/AnthroMat/73</a:t>
            </a:r>
            <a:endParaRPr lang="fr-FR" sz="900" dirty="0"/>
          </a:p>
        </p:txBody>
      </p:sp>
      <p:sp>
        <p:nvSpPr>
          <p:cNvPr id="79" name="ZoneTexte 78"/>
          <p:cNvSpPr txBox="1"/>
          <p:nvPr/>
        </p:nvSpPr>
        <p:spPr>
          <a:xfrm>
            <a:off x="6782634" y="5744509"/>
            <a:ext cx="16757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2">
                    <a:lumMod val="75000"/>
                  </a:schemeClr>
                </a:solidFill>
              </a:rPr>
              <a:t>Aluminium</a:t>
            </a:r>
            <a:endParaRPr lang="fr-FR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543885" y="5961948"/>
            <a:ext cx="2595582" cy="23083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rgbClr val="337AB7"/>
                </a:solidFill>
                <a:latin typeface="Helvetica Neue"/>
                <a:hlinkClick r:id="rId14" tooltip="https://data.geoscience.fr/ncl/ObjParSubs/3174"/>
              </a:rPr>
              <a:t>https://data.geoscience.fr/ncl/ObjParSubs/3174</a:t>
            </a:r>
            <a:endParaRPr lang="fr-FR" sz="900" dirty="0"/>
          </a:p>
        </p:txBody>
      </p:sp>
      <p:cxnSp>
        <p:nvCxnSpPr>
          <p:cNvPr id="65" name="Connecteur droit avec flèche 64"/>
          <p:cNvCxnSpPr>
            <a:stCxn id="63" idx="2"/>
            <a:endCxn id="14" idx="0"/>
          </p:cNvCxnSpPr>
          <p:nvPr/>
        </p:nvCxnSpPr>
        <p:spPr>
          <a:xfrm>
            <a:off x="8947989" y="1642231"/>
            <a:ext cx="2104157" cy="123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3" idx="1"/>
            <a:endCxn id="70" idx="3"/>
          </p:cNvCxnSpPr>
          <p:nvPr/>
        </p:nvCxnSpPr>
        <p:spPr>
          <a:xfrm flipH="1">
            <a:off x="4616004" y="1589772"/>
            <a:ext cx="1457727" cy="1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7" idx="2"/>
            <a:endCxn id="16" idx="0"/>
          </p:cNvCxnSpPr>
          <p:nvPr/>
        </p:nvCxnSpPr>
        <p:spPr>
          <a:xfrm>
            <a:off x="7850648" y="2554208"/>
            <a:ext cx="440811" cy="31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825966" y="709843"/>
            <a:ext cx="2007971" cy="362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7467600" y="689923"/>
            <a:ext cx="3223317" cy="362686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07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24" grpId="0" animBg="1"/>
      <p:bldP spid="1054" grpId="0" animBg="1"/>
      <p:bldP spid="63" grpId="0" animBg="1"/>
      <p:bldP spid="64" grpId="0"/>
      <p:bldP spid="1055" grpId="0" animBg="1"/>
      <p:bldP spid="66" grpId="0"/>
      <p:bldP spid="32" grpId="0" animBg="1"/>
      <p:bldP spid="34" grpId="0" animBg="1"/>
      <p:bldP spid="70" grpId="0" animBg="1"/>
      <p:bldP spid="72" grpId="0"/>
      <p:bldP spid="35" grpId="0" animBg="1"/>
      <p:bldP spid="74" grpId="0"/>
      <p:bldP spid="36" grpId="0" animBg="1"/>
      <p:bldP spid="76" grpId="0" animBg="1"/>
      <p:bldP spid="37" grpId="0" animBg="1"/>
      <p:bldP spid="77" grpId="0" animBg="1"/>
      <p:bldP spid="38" grpId="0" animBg="1"/>
      <p:bldP spid="79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>
                <a:cs typeface="Arial"/>
              </a:rPr>
              <a:t>Structuration des registres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9"/>
          <p:cNvSpPr txBox="1">
            <a:spLocks/>
          </p:cNvSpPr>
          <p:nvPr/>
        </p:nvSpPr>
        <p:spPr>
          <a:xfrm>
            <a:off x="2534678" y="876487"/>
            <a:ext cx="3151935" cy="13031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fr-FR" sz="1800" dirty="0"/>
              <a:t>Que veut-on décrire ?</a:t>
            </a:r>
          </a:p>
          <a:p>
            <a:pPr marL="457200" lvl="2"/>
            <a:r>
              <a:rPr lang="fr-FR" sz="1400" dirty="0"/>
              <a:t>Un constat ? </a:t>
            </a:r>
          </a:p>
          <a:p>
            <a:pPr marL="457200" lvl="2"/>
            <a:r>
              <a:rPr lang="fr-FR" sz="1400" dirty="0"/>
              <a:t>Une observation de terrain ?</a:t>
            </a:r>
          </a:p>
          <a:p>
            <a:pPr marL="457200" lvl="2"/>
            <a:r>
              <a:rPr lang="fr-FR" sz="1400" dirty="0"/>
              <a:t>Un résultat d'analyse 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2600" b="1" dirty="0" smtClean="0"/>
          </a:p>
          <a:p>
            <a:endParaRPr lang="fr-FR" b="1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1B257C2-1ACF-4A3E-9049-29588F00E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579" y="2992307"/>
            <a:ext cx="8771179" cy="3641746"/>
          </a:xfrm>
          <a:prstGeom prst="rect">
            <a:avLst/>
          </a:prstGeom>
          <a:noFill/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8A9FA15-A805-4A15-91CC-8629FEC7943D}"/>
              </a:ext>
            </a:extLst>
          </p:cNvPr>
          <p:cNvSpPr txBox="1"/>
          <p:nvPr/>
        </p:nvSpPr>
        <p:spPr>
          <a:xfrm>
            <a:off x="7356860" y="919948"/>
            <a:ext cx="3396865" cy="8576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dirty="0"/>
              <a:t>Quel est l'objet "métier" ?</a:t>
            </a:r>
            <a:r>
              <a:rPr lang="en-US" dirty="0"/>
              <a:t>​</a:t>
            </a:r>
          </a:p>
          <a:p>
            <a:pPr marL="9144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Une observation ?</a:t>
            </a:r>
            <a:r>
              <a:rPr lang="en-US" sz="1400" dirty="0"/>
              <a:t>​</a:t>
            </a:r>
          </a:p>
          <a:p>
            <a:pPr marL="9144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fr-FR" sz="1400" dirty="0"/>
              <a:t>Un objet géologique ?</a:t>
            </a:r>
            <a:r>
              <a:rPr lang="en-US" sz="1400" dirty="0"/>
              <a:t>​</a:t>
            </a:r>
          </a:p>
        </p:txBody>
      </p:sp>
      <p:sp>
        <p:nvSpPr>
          <p:cNvPr id="12" name="Ellipse 11"/>
          <p:cNvSpPr/>
          <p:nvPr/>
        </p:nvSpPr>
        <p:spPr>
          <a:xfrm>
            <a:off x="7065100" y="5680662"/>
            <a:ext cx="192949" cy="138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>
            <a:stCxn id="12" idx="0"/>
            <a:endCxn id="14" idx="2"/>
          </p:cNvCxnSpPr>
          <p:nvPr/>
        </p:nvCxnSpPr>
        <p:spPr>
          <a:xfrm flipH="1" flipV="1">
            <a:off x="7065101" y="2949335"/>
            <a:ext cx="96474" cy="2731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880738" y="1749006"/>
            <a:ext cx="2368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Cours d’eau ?</a:t>
            </a:r>
          </a:p>
          <a:p>
            <a:r>
              <a:rPr lang="fr-FR" dirty="0" smtClean="0"/>
              <a:t>Station de mesure ?</a:t>
            </a:r>
          </a:p>
          <a:p>
            <a:r>
              <a:rPr lang="fr-FR" dirty="0" smtClean="0"/>
              <a:t>Point de prélèvement ?</a:t>
            </a:r>
          </a:p>
          <a:p>
            <a:r>
              <a:rPr lang="fr-FR" dirty="0" smtClean="0"/>
              <a:t>Habitat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5146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O&amp;M ou registres de la connaissance ?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472"/>
            <a:ext cx="5716252" cy="4287189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924596" y="3352800"/>
            <a:ext cx="226423" cy="200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6"/>
          </p:cNvCxnSpPr>
          <p:nvPr/>
        </p:nvCxnSpPr>
        <p:spPr>
          <a:xfrm flipV="1">
            <a:off x="2151019" y="1872668"/>
            <a:ext cx="4201892" cy="15802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092998" y="86867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Station de mesures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444502" y="77440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Point d’observation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272451" y="5036771"/>
            <a:ext cx="24352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/>
              <a:t>La Dordogne – Pont de Lalinde – Août 2005</a:t>
            </a:r>
            <a:endParaRPr lang="fr-FR" sz="9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146820" y="1271774"/>
            <a:ext cx="2806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0070C0"/>
                </a:solidFill>
              </a:rPr>
              <a:t>Code de la station : XXXXX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Nom de la station : La Dordogne à Lalinde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Nature de la station : </a:t>
            </a:r>
            <a:r>
              <a:rPr lang="fr-FR" sz="1000" b="1" dirty="0" smtClean="0">
                <a:solidFill>
                  <a:srgbClr val="0070C0"/>
                </a:solidFill>
              </a:rPr>
              <a:t>Prélèvement manuel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Entité hydrographique </a:t>
            </a:r>
            <a:r>
              <a:rPr lang="fr-FR" sz="1000" u="sng" dirty="0" smtClean="0">
                <a:solidFill>
                  <a:srgbClr val="0070C0"/>
                </a:solidFill>
              </a:rPr>
              <a:t>:  </a:t>
            </a:r>
            <a:r>
              <a:rPr lang="fr-FR" sz="1000" b="1" u="sng" dirty="0" smtClean="0">
                <a:solidFill>
                  <a:srgbClr val="0070C0"/>
                </a:solidFill>
              </a:rPr>
              <a:t>La Dordogne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Localisation de la station : 50 m en aval du pont de Lalinde</a:t>
            </a:r>
            <a:endParaRPr lang="fr-FR" sz="1000" dirty="0">
              <a:solidFill>
                <a:srgbClr val="0070C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492099" y="1156211"/>
            <a:ext cx="256797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srgbClr val="FF6600"/>
                </a:solidFill>
              </a:rPr>
              <a:t>Code du point : XXXXX</a:t>
            </a:r>
          </a:p>
          <a:p>
            <a:r>
              <a:rPr lang="fr-FR" sz="1050" dirty="0" smtClean="0">
                <a:solidFill>
                  <a:srgbClr val="FF6600"/>
                </a:solidFill>
              </a:rPr>
              <a:t>Type de support : </a:t>
            </a:r>
            <a:r>
              <a:rPr lang="fr-FR" sz="1050" b="1" dirty="0" smtClean="0">
                <a:solidFill>
                  <a:srgbClr val="FF6600"/>
                </a:solidFill>
              </a:rPr>
              <a:t>Affleurement naturel</a:t>
            </a:r>
          </a:p>
          <a:p>
            <a:r>
              <a:rPr lang="fr-FR" sz="1050" dirty="0" smtClean="0">
                <a:solidFill>
                  <a:srgbClr val="FF6600"/>
                </a:solidFill>
              </a:rPr>
              <a:t>Description lithologique : </a:t>
            </a:r>
            <a:r>
              <a:rPr lang="fr-FR" sz="1050" b="1" dirty="0" smtClean="0">
                <a:solidFill>
                  <a:srgbClr val="FF6600"/>
                </a:solidFill>
              </a:rPr>
              <a:t>Calcaire</a:t>
            </a:r>
          </a:p>
          <a:p>
            <a:r>
              <a:rPr lang="fr-FR" sz="1050" dirty="0" smtClean="0">
                <a:solidFill>
                  <a:srgbClr val="FF6600"/>
                </a:solidFill>
              </a:rPr>
              <a:t>Localisation du point : 50 m en aval du pont de Lalinde</a:t>
            </a:r>
            <a:endParaRPr lang="fr-FR" sz="1050" dirty="0">
              <a:solidFill>
                <a:srgbClr val="FF66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897158" y="2383434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Observations faites :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794159" y="3586870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J’observe un étiage sur la Dordogne à Lalinde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944720" y="4287550"/>
            <a:ext cx="489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J’observe des calcaires du Maestrichtien plissés et faillés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747716" y="2848838"/>
            <a:ext cx="510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J’observe les côtes du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Coulobre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 tombé dans la Dordogne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78444" y="1621246"/>
            <a:ext cx="1327406" cy="178140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10660380" y="1320826"/>
            <a:ext cx="1399696" cy="232548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11068593" y="1524503"/>
            <a:ext cx="748937" cy="193486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770783" y="5281106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6600"/>
                </a:solidFill>
              </a:rPr>
              <a:t>J’observe des calcaires du Maestrichtien plissés et faillés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05022" y="6021357"/>
            <a:ext cx="2804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337AB7"/>
                </a:solidFill>
                <a:hlinkClick r:id="rId7" tooltip="https://data.geoscience.fr/ncl/litho/786"/>
              </a:rPr>
              <a:t>https://data.geoscience.fr/ncl/litho/786</a:t>
            </a:r>
            <a:endParaRPr lang="fr-FR" sz="1200" dirty="0"/>
          </a:p>
        </p:txBody>
      </p:sp>
      <p:sp>
        <p:nvSpPr>
          <p:cNvPr id="26" name="Rectangle 25"/>
          <p:cNvSpPr/>
          <p:nvPr/>
        </p:nvSpPr>
        <p:spPr>
          <a:xfrm>
            <a:off x="5653417" y="5994803"/>
            <a:ext cx="30450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23527C"/>
                </a:solidFill>
                <a:hlinkClick r:id="rId8" tooltip="https://data.geoscience.fr/ncl/GeolTs/1238"/>
              </a:rPr>
              <a:t>https://data.geoscience.fr/ncl/GeolTs/1238</a:t>
            </a:r>
            <a:endParaRPr lang="fr-FR" sz="1200" dirty="0"/>
          </a:p>
        </p:txBody>
      </p:sp>
      <p:sp>
        <p:nvSpPr>
          <p:cNvPr id="27" name="Rectangle 26"/>
          <p:cNvSpPr/>
          <p:nvPr/>
        </p:nvSpPr>
        <p:spPr>
          <a:xfrm>
            <a:off x="8942647" y="5732706"/>
            <a:ext cx="3026791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1200" dirty="0" smtClean="0">
                <a:solidFill>
                  <a:srgbClr val="337AB7"/>
                </a:solidFill>
                <a:hlinkClick r:id="rId9" tooltip="https://data.geoscience.fr/ncl/QualAdj/604"/>
              </a:rPr>
              <a:t>https://data.geoscience.fr/ncl/QualAdj/604</a:t>
            </a:r>
            <a:endParaRPr lang="fr-FR" sz="1200" dirty="0"/>
          </a:p>
        </p:txBody>
      </p:sp>
      <p:sp>
        <p:nvSpPr>
          <p:cNvPr id="28" name="Rectangle 27"/>
          <p:cNvSpPr/>
          <p:nvPr/>
        </p:nvSpPr>
        <p:spPr>
          <a:xfrm>
            <a:off x="8860040" y="6093140"/>
            <a:ext cx="3026791" cy="276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337AB7"/>
                </a:solidFill>
                <a:hlinkClick r:id="rId10" tooltip="https://data.geoscience.fr/ncl/QualAdj/315"/>
              </a:rPr>
              <a:t>https://data.geoscience.fr/ncl/QualAdj/315</a:t>
            </a:r>
            <a:endParaRPr lang="fr-FR" sz="1200" dirty="0"/>
          </a:p>
        </p:txBody>
      </p:sp>
      <p:sp>
        <p:nvSpPr>
          <p:cNvPr id="29" name="Rectangle 28"/>
          <p:cNvSpPr/>
          <p:nvPr/>
        </p:nvSpPr>
        <p:spPr>
          <a:xfrm>
            <a:off x="6284472" y="5281106"/>
            <a:ext cx="964053" cy="369332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/>
          <p:cNvCxnSpPr>
            <a:stCxn id="29" idx="2"/>
            <a:endCxn id="25" idx="0"/>
          </p:cNvCxnSpPr>
          <p:nvPr/>
        </p:nvCxnSpPr>
        <p:spPr>
          <a:xfrm flipH="1">
            <a:off x="4007105" y="5650438"/>
            <a:ext cx="2759394" cy="370919"/>
          </a:xfrm>
          <a:prstGeom prst="straightConnector1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599795" y="5297263"/>
            <a:ext cx="1353705" cy="369332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/>
          <p:cNvCxnSpPr>
            <a:stCxn id="31" idx="2"/>
            <a:endCxn id="26" idx="0"/>
          </p:cNvCxnSpPr>
          <p:nvPr/>
        </p:nvCxnSpPr>
        <p:spPr>
          <a:xfrm flipH="1">
            <a:off x="7175918" y="5666595"/>
            <a:ext cx="1100730" cy="328208"/>
          </a:xfrm>
          <a:prstGeom prst="straightConnector1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12523" y="5308262"/>
            <a:ext cx="731552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10018428" y="5284816"/>
            <a:ext cx="641952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 descr="Search To Find Internet Magnifying · Free image on Pixabay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45" y="4330659"/>
            <a:ext cx="560111" cy="560111"/>
          </a:xfrm>
          <a:prstGeom prst="rect">
            <a:avLst/>
          </a:prstGeom>
        </p:spPr>
      </p:pic>
      <p:grpSp>
        <p:nvGrpSpPr>
          <p:cNvPr id="38" name="Groupe 37"/>
          <p:cNvGrpSpPr/>
          <p:nvPr/>
        </p:nvGrpSpPr>
        <p:grpSpPr>
          <a:xfrm>
            <a:off x="4866164" y="2390604"/>
            <a:ext cx="1835737" cy="1123392"/>
            <a:chOff x="4805685" y="2612836"/>
            <a:chExt cx="1835737" cy="1123392"/>
          </a:xfrm>
        </p:grpSpPr>
        <p:pic>
          <p:nvPicPr>
            <p:cNvPr id="39" name="Image 38" descr="The Health Benefits of Reading Fiction – Guest Post ...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0" t="41662" r="16632"/>
            <a:stretch/>
          </p:blipFill>
          <p:spPr>
            <a:xfrm>
              <a:off x="6155792" y="3102655"/>
              <a:ext cx="485630" cy="633573"/>
            </a:xfrm>
            <a:prstGeom prst="rect">
              <a:avLst/>
            </a:prstGeom>
          </p:spPr>
        </p:pic>
        <p:sp>
          <p:nvSpPr>
            <p:cNvPr id="40" name="Pensées 39"/>
            <p:cNvSpPr/>
            <p:nvPr/>
          </p:nvSpPr>
          <p:spPr>
            <a:xfrm>
              <a:off x="4805685" y="2612836"/>
              <a:ext cx="940811" cy="510276"/>
            </a:xfrm>
            <a:prstGeom prst="cloudCallout">
              <a:avLst>
                <a:gd name="adj1" fmla="val 107468"/>
                <a:gd name="adj2" fmla="val 5422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/>
            <p:cNvPicPr>
              <a:picLocks noChangeAspect="1"/>
            </p:cNvPicPr>
            <p:nvPr/>
          </p:nvPicPr>
          <p:blipFill rotWithShape="1">
            <a:blip r:embed="rId13"/>
            <a:srcRect l="36151" t="7990" r="23334" b="66505"/>
            <a:stretch/>
          </p:blipFill>
          <p:spPr>
            <a:xfrm>
              <a:off x="5027693" y="2662808"/>
              <a:ext cx="522946" cy="376832"/>
            </a:xfrm>
            <a:prstGeom prst="rect">
              <a:avLst/>
            </a:prstGeom>
          </p:spPr>
        </p:pic>
      </p:grp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71" y="3624332"/>
            <a:ext cx="560111" cy="560111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8081622" y="46057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Objets métiers</a:t>
            </a:r>
          </a:p>
        </p:txBody>
      </p:sp>
    </p:spTree>
    <p:extLst>
      <p:ext uri="{BB962C8B-B14F-4D97-AF65-F5344CB8AC3E}">
        <p14:creationId xmlns:p14="http://schemas.microsoft.com/office/powerpoint/2010/main" val="2616283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/>
      <p:bldP spid="26" grpId="0"/>
      <p:bldP spid="27" grpId="0" animBg="1"/>
      <p:bldP spid="28" grpId="0" animBg="1"/>
      <p:bldP spid="29" grpId="0" animBg="1"/>
      <p:bldP spid="31" grpId="0" animBg="1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&amp; Vocabulaires - définitions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684594" y="1360768"/>
            <a:ext cx="9448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Nomenclature </a:t>
            </a:r>
          </a:p>
          <a:p>
            <a:r>
              <a:rPr lang="fr-FR" sz="1400" dirty="0" smtClean="0"/>
              <a:t>Instance </a:t>
            </a:r>
            <a:r>
              <a:rPr lang="fr-FR" sz="1400" dirty="0"/>
              <a:t>de classification (code, tableau, liste, règles d'attribution d'identité...) faisant autorité et servant de référence </a:t>
            </a:r>
            <a:r>
              <a:rPr lang="fr-FR" sz="1400" dirty="0" smtClean="0"/>
              <a:t>dans un domaine donné (activité professionnelle, industrielle, discipline, …)</a:t>
            </a: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684594" y="709843"/>
            <a:ext cx="9196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Lexique</a:t>
            </a:r>
          </a:p>
          <a:p>
            <a:r>
              <a:rPr lang="fr-FR" sz="1400" dirty="0" smtClean="0"/>
              <a:t>Ensemble de mots assimilés à un glossaire </a:t>
            </a:r>
            <a:endParaRPr lang="fr-FR" sz="1400" dirty="0"/>
          </a:p>
        </p:txBody>
      </p:sp>
      <p:grpSp>
        <p:nvGrpSpPr>
          <p:cNvPr id="4" name="Groupe 3"/>
          <p:cNvGrpSpPr/>
          <p:nvPr/>
        </p:nvGrpSpPr>
        <p:grpSpPr>
          <a:xfrm>
            <a:off x="3139230" y="2132166"/>
            <a:ext cx="5463164" cy="4544859"/>
            <a:chOff x="3139230" y="2132166"/>
            <a:chExt cx="5463164" cy="4544859"/>
          </a:xfrm>
        </p:grpSpPr>
        <p:sp>
          <p:nvSpPr>
            <p:cNvPr id="6" name="ZoneTexte 5"/>
            <p:cNvSpPr txBox="1"/>
            <p:nvPr/>
          </p:nvSpPr>
          <p:spPr>
            <a:xfrm>
              <a:off x="3755956" y="2132166"/>
              <a:ext cx="3352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N</a:t>
              </a:r>
              <a:r>
                <a:rPr lang="fr-FR" sz="1100" dirty="0" smtClean="0"/>
                <a:t>omenclature </a:t>
              </a:r>
              <a:r>
                <a:rPr lang="fr-FR" sz="1100" dirty="0"/>
                <a:t>des parties d'ouvrages d'art en béton armé et </a:t>
              </a:r>
              <a:r>
                <a:rPr lang="fr-FR" sz="1100" dirty="0" smtClean="0"/>
                <a:t>précontraint © </a:t>
              </a:r>
              <a:r>
                <a:rPr lang="fr-FR" sz="1100" b="1" dirty="0"/>
                <a:t>1976 SETRA-LCPC</a:t>
              </a:r>
              <a:endParaRPr lang="fr-FR" sz="1100" dirty="0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9230" y="2522243"/>
              <a:ext cx="5463164" cy="4154782"/>
            </a:xfrm>
            <a:prstGeom prst="rect">
              <a:avLst/>
            </a:prstGeom>
          </p:spPr>
        </p:pic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433" y="3115479"/>
            <a:ext cx="5549178" cy="282513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7051" y="4028236"/>
            <a:ext cx="6556343" cy="28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2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8" y="643694"/>
            <a:ext cx="4210677" cy="315800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666341" y="990037"/>
            <a:ext cx="284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Observation qualité des eaux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926524" y="998251"/>
            <a:ext cx="2553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6600"/>
                </a:solidFill>
              </a:rPr>
              <a:t>Observations géologiques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807503" y="3565812"/>
            <a:ext cx="22076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/>
              <a:t>La Dordogne – Pont de Lalinde – Août 2005</a:t>
            </a:r>
            <a:endParaRPr lang="fr-FR" sz="9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699113" y="1317604"/>
            <a:ext cx="24384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0070C0"/>
                </a:solidFill>
              </a:rPr>
              <a:t>Concentration de nitrates : </a:t>
            </a:r>
            <a:r>
              <a:rPr lang="fr-FR" sz="1000" dirty="0" err="1" smtClean="0">
                <a:solidFill>
                  <a:srgbClr val="0070C0"/>
                </a:solidFill>
              </a:rPr>
              <a:t>xxxx</a:t>
            </a:r>
            <a:r>
              <a:rPr lang="fr-FR" sz="1000" dirty="0" smtClean="0">
                <a:solidFill>
                  <a:srgbClr val="0070C0"/>
                </a:solidFill>
              </a:rPr>
              <a:t> mg/l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Concentration de phosphates : </a:t>
            </a:r>
            <a:r>
              <a:rPr lang="fr-FR" sz="1000" dirty="0" err="1" smtClean="0">
                <a:solidFill>
                  <a:srgbClr val="0070C0"/>
                </a:solidFill>
              </a:rPr>
              <a:t>xxxx</a:t>
            </a:r>
            <a:r>
              <a:rPr lang="fr-FR" sz="1000" dirty="0" smtClean="0">
                <a:solidFill>
                  <a:srgbClr val="0070C0"/>
                </a:solidFill>
              </a:rPr>
              <a:t> mg/l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Présence de coliformes : Oui / non 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Débit du cours d’eau : xx m</a:t>
            </a:r>
            <a:r>
              <a:rPr lang="fr-FR" sz="1000" baseline="30000" dirty="0" smtClean="0">
                <a:solidFill>
                  <a:srgbClr val="0070C0"/>
                </a:solidFill>
              </a:rPr>
              <a:t>3</a:t>
            </a:r>
            <a:r>
              <a:rPr lang="fr-FR" sz="1000" dirty="0" smtClean="0">
                <a:solidFill>
                  <a:srgbClr val="0070C0"/>
                </a:solidFill>
              </a:rPr>
              <a:t>/s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982013" y="1299786"/>
            <a:ext cx="24384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FF6600"/>
                </a:solidFill>
              </a:rPr>
              <a:t>Description lithologique : </a:t>
            </a:r>
            <a:r>
              <a:rPr lang="fr-FR" sz="1000" b="1" dirty="0" smtClean="0">
                <a:solidFill>
                  <a:srgbClr val="FF6600"/>
                </a:solidFill>
              </a:rPr>
              <a:t>Calcaires du Maestrichtien </a:t>
            </a:r>
          </a:p>
          <a:p>
            <a:r>
              <a:rPr lang="fr-FR" sz="1000" dirty="0">
                <a:solidFill>
                  <a:srgbClr val="FF6600"/>
                </a:solidFill>
              </a:rPr>
              <a:t>Présence de calcaire : oui</a:t>
            </a:r>
          </a:p>
          <a:p>
            <a:r>
              <a:rPr lang="fr-FR" sz="1000" dirty="0" smtClean="0">
                <a:solidFill>
                  <a:srgbClr val="FF6600"/>
                </a:solidFill>
              </a:rPr>
              <a:t>Localisation du point : 50 m en aval du pont de Lalinde</a:t>
            </a:r>
            <a:endParaRPr lang="fr-FR" sz="1000" dirty="0">
              <a:solidFill>
                <a:srgbClr val="FF66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091431" y="568453"/>
            <a:ext cx="189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observe quoi ?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750715" y="3736229"/>
            <a:ext cx="258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observe où, sur quoi ?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9174669" y="3674353"/>
            <a:ext cx="237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observe comment ?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5119115" y="4062805"/>
            <a:ext cx="29498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>
                <a:solidFill>
                  <a:srgbClr val="0070C0"/>
                </a:solidFill>
              </a:rPr>
              <a:t>Code du cours d’eau : P---0000</a:t>
            </a:r>
          </a:p>
          <a:p>
            <a:r>
              <a:rPr lang="fr-FR" sz="1100" dirty="0" smtClean="0">
                <a:solidFill>
                  <a:srgbClr val="0070C0"/>
                </a:solidFill>
              </a:rPr>
              <a:t>Nom du cours d’eau : La Dordogne</a:t>
            </a:r>
          </a:p>
          <a:p>
            <a:r>
              <a:rPr lang="fr-FR" sz="1100" dirty="0" smtClean="0">
                <a:solidFill>
                  <a:srgbClr val="0070C0"/>
                </a:solidFill>
              </a:rPr>
              <a:t>Type de support : </a:t>
            </a:r>
            <a:r>
              <a:rPr lang="fr-FR" sz="1100" b="1" dirty="0" smtClean="0">
                <a:solidFill>
                  <a:srgbClr val="0070C0"/>
                </a:solidFill>
              </a:rPr>
              <a:t>eau brute</a:t>
            </a:r>
            <a:r>
              <a:rPr lang="fr-FR" sz="1100" dirty="0" smtClean="0">
                <a:solidFill>
                  <a:srgbClr val="0070C0"/>
                </a:solidFill>
              </a:rPr>
              <a:t>, </a:t>
            </a:r>
            <a:r>
              <a:rPr lang="fr-FR" sz="1100" b="1" dirty="0" smtClean="0">
                <a:solidFill>
                  <a:srgbClr val="0070C0"/>
                </a:solidFill>
              </a:rPr>
              <a:t>eau filtrée</a:t>
            </a:r>
            <a:r>
              <a:rPr lang="fr-FR" sz="1100" dirty="0" smtClean="0">
                <a:solidFill>
                  <a:srgbClr val="0070C0"/>
                </a:solidFill>
              </a:rPr>
              <a:t>, ….</a:t>
            </a:r>
            <a:endParaRPr lang="fr-FR" sz="1100" dirty="0">
              <a:solidFill>
                <a:srgbClr val="0070C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119115" y="4837070"/>
            <a:ext cx="24384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FF6600"/>
                </a:solidFill>
              </a:rPr>
              <a:t>Code du point : XXXXX</a:t>
            </a:r>
          </a:p>
          <a:p>
            <a:r>
              <a:rPr lang="fr-FR" sz="1000" dirty="0" smtClean="0">
                <a:solidFill>
                  <a:srgbClr val="FF6600"/>
                </a:solidFill>
              </a:rPr>
              <a:t>Type de support : </a:t>
            </a:r>
            <a:r>
              <a:rPr lang="fr-FR" sz="1000" b="1" dirty="0" smtClean="0">
                <a:solidFill>
                  <a:srgbClr val="FF6600"/>
                </a:solidFill>
              </a:rPr>
              <a:t>Affleurement naturel</a:t>
            </a:r>
          </a:p>
          <a:p>
            <a:r>
              <a:rPr lang="fr-FR" sz="1000" dirty="0" smtClean="0">
                <a:solidFill>
                  <a:srgbClr val="FF6600"/>
                </a:solidFill>
              </a:rPr>
              <a:t>Localisation du point : 50 m en aval du pont de Lalinde</a:t>
            </a:r>
            <a:endParaRPr lang="fr-FR" sz="1000" dirty="0">
              <a:solidFill>
                <a:srgbClr val="FF66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9140792" y="4023962"/>
            <a:ext cx="2438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0070C0"/>
                </a:solidFill>
              </a:rPr>
              <a:t>Détermination des nitrates par flux continu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Détermination des phosphates par spectrophotométrie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Détermination des coliformes totaux</a:t>
            </a:r>
          </a:p>
          <a:p>
            <a:r>
              <a:rPr lang="fr-FR" sz="1000" dirty="0" smtClean="0">
                <a:solidFill>
                  <a:srgbClr val="0070C0"/>
                </a:solidFill>
              </a:rPr>
              <a:t>Mesure vitesse d’écoulement micro-moulinet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140056" y="5166713"/>
            <a:ext cx="2438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FF6600"/>
                </a:solidFill>
              </a:rPr>
              <a:t>Œil et connaissance du géologue</a:t>
            </a:r>
            <a:endParaRPr lang="fr-FR" sz="1000" dirty="0">
              <a:solidFill>
                <a:srgbClr val="FF66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28240" y="942410"/>
            <a:ext cx="2753558" cy="35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8958012" y="965487"/>
            <a:ext cx="2462401" cy="35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9232822" y="3706462"/>
            <a:ext cx="2439871" cy="3513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4750715" y="3706463"/>
            <a:ext cx="2589491" cy="37679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Nuage 29"/>
          <p:cNvSpPr/>
          <p:nvPr/>
        </p:nvSpPr>
        <p:spPr>
          <a:xfrm>
            <a:off x="7587576" y="3565812"/>
            <a:ext cx="1459716" cy="924174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200" dirty="0">
                <a:solidFill>
                  <a:srgbClr val="008000"/>
                </a:solidFill>
              </a:rPr>
              <a:t>Définition des « objets métiers </a:t>
            </a:r>
            <a:r>
              <a:rPr lang="fr-FR" sz="1200" dirty="0" smtClean="0">
                <a:solidFill>
                  <a:srgbClr val="008000"/>
                </a:solidFill>
              </a:rPr>
              <a:t>»</a:t>
            </a:r>
            <a:endParaRPr lang="fr-FR" sz="1200" dirty="0">
              <a:solidFill>
                <a:srgbClr val="008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7654569" y="4823226"/>
            <a:ext cx="136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008000"/>
                </a:solidFill>
              </a:rPr>
              <a:t>registres de la connaissance</a:t>
            </a:r>
            <a:endParaRPr lang="fr-FR" sz="1400" dirty="0">
              <a:solidFill>
                <a:srgbClr val="008000"/>
              </a:solidFill>
            </a:endParaRPr>
          </a:p>
        </p:txBody>
      </p:sp>
      <p:sp>
        <p:nvSpPr>
          <p:cNvPr id="32" name="Flèche vers le bas 31"/>
          <p:cNvSpPr/>
          <p:nvPr/>
        </p:nvSpPr>
        <p:spPr>
          <a:xfrm>
            <a:off x="8234521" y="4564656"/>
            <a:ext cx="104552" cy="28773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/>
          <p:cNvSpPr txBox="1"/>
          <p:nvPr/>
        </p:nvSpPr>
        <p:spPr>
          <a:xfrm>
            <a:off x="7535401" y="948258"/>
            <a:ext cx="136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</a:rPr>
              <a:t>Structuration observation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4" name="Flèche vers le bas 33"/>
          <p:cNvSpPr/>
          <p:nvPr/>
        </p:nvSpPr>
        <p:spPr>
          <a:xfrm>
            <a:off x="8137468" y="1417427"/>
            <a:ext cx="104552" cy="28773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7557516" y="1613420"/>
            <a:ext cx="1369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</a:rPr>
              <a:t>Registres O&amp;M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68002" y="0"/>
            <a:ext cx="941919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O&amp;M et registres de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92" y="3810126"/>
            <a:ext cx="4195743" cy="3070490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4666341" y="2272241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800000"/>
                </a:solidFill>
              </a:rPr>
              <a:t>Observation sols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699113" y="2599808"/>
            <a:ext cx="24384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800000"/>
                </a:solidFill>
              </a:rPr>
              <a:t>Odeur </a:t>
            </a:r>
          </a:p>
          <a:p>
            <a:r>
              <a:rPr lang="fr-FR" sz="1000" dirty="0" smtClean="0">
                <a:solidFill>
                  <a:srgbClr val="800000"/>
                </a:solidFill>
              </a:rPr>
              <a:t>Couleur </a:t>
            </a:r>
          </a:p>
          <a:p>
            <a:r>
              <a:rPr lang="fr-FR" sz="1000" dirty="0" smtClean="0">
                <a:solidFill>
                  <a:srgbClr val="800000"/>
                </a:solidFill>
              </a:rPr>
              <a:t>Présence d’humus</a:t>
            </a:r>
          </a:p>
          <a:p>
            <a:r>
              <a:rPr lang="fr-FR" sz="1000" dirty="0" smtClean="0">
                <a:solidFill>
                  <a:srgbClr val="800000"/>
                </a:solidFill>
              </a:rPr>
              <a:t>Présence de fer anthropique</a:t>
            </a:r>
          </a:p>
          <a:p>
            <a:endParaRPr lang="fr-FR" sz="1000" dirty="0" smtClean="0">
              <a:solidFill>
                <a:srgbClr val="8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28240" y="2224614"/>
            <a:ext cx="2753558" cy="35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5119115" y="5795856"/>
            <a:ext cx="2438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800000"/>
                </a:solidFill>
              </a:rPr>
              <a:t>Code du point : XXXXX</a:t>
            </a:r>
          </a:p>
          <a:p>
            <a:r>
              <a:rPr lang="fr-FR" sz="1000" dirty="0" smtClean="0">
                <a:solidFill>
                  <a:srgbClr val="800000"/>
                </a:solidFill>
              </a:rPr>
              <a:t>Prélèvement 1 : Echantillon</a:t>
            </a:r>
          </a:p>
          <a:p>
            <a:r>
              <a:rPr lang="fr-FR" sz="1000" dirty="0" smtClean="0">
                <a:solidFill>
                  <a:srgbClr val="800000"/>
                </a:solidFill>
              </a:rPr>
              <a:t>Localisation du point : Amont de Tuilières</a:t>
            </a:r>
            <a:endParaRPr lang="fr-FR" sz="1000" dirty="0">
              <a:solidFill>
                <a:srgbClr val="80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2565782" y="6627168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>
                <a:solidFill>
                  <a:schemeClr val="bg1"/>
                </a:solidFill>
              </a:rPr>
              <a:t>La Dordogne – Février 2006</a:t>
            </a:r>
            <a:endParaRPr lang="fr-FR" sz="900" dirty="0">
              <a:solidFill>
                <a:schemeClr val="bg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9174669" y="5575733"/>
            <a:ext cx="2438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800000"/>
                </a:solidFill>
              </a:rPr>
              <a:t>Analyses in situ</a:t>
            </a:r>
          </a:p>
          <a:p>
            <a:r>
              <a:rPr lang="fr-FR" sz="1000" dirty="0" smtClean="0">
                <a:solidFill>
                  <a:srgbClr val="800000"/>
                </a:solidFill>
              </a:rPr>
              <a:t>Œil du </a:t>
            </a:r>
            <a:r>
              <a:rPr lang="fr-FR" sz="1000" dirty="0" err="1" smtClean="0">
                <a:solidFill>
                  <a:srgbClr val="800000"/>
                </a:solidFill>
              </a:rPr>
              <a:t>thématicien</a:t>
            </a:r>
            <a:endParaRPr lang="fr-FR" sz="1000" dirty="0">
              <a:solidFill>
                <a:srgbClr val="8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442356" y="1357720"/>
            <a:ext cx="1002059" cy="15023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6182880" y="5051885"/>
            <a:ext cx="1002059" cy="15023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048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5" grpId="0"/>
      <p:bldP spid="46" grpId="0" animBg="1"/>
      <p:bldP spid="37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8" y="643694"/>
            <a:ext cx="4210677" cy="315800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807503" y="3565812"/>
            <a:ext cx="22076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/>
              <a:t>La Dordogne – Pont de Lalinde – Août 2005</a:t>
            </a:r>
            <a:endParaRPr lang="fr-FR" sz="9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68002" y="0"/>
            <a:ext cx="941919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O&amp;M et registres de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92" y="3810126"/>
            <a:ext cx="4195743" cy="3070490"/>
          </a:xfrm>
          <a:prstGeom prst="rect">
            <a:avLst/>
          </a:prstGeom>
        </p:spPr>
      </p:pic>
      <p:sp>
        <p:nvSpPr>
          <p:cNvPr id="48" name="ZoneTexte 47"/>
          <p:cNvSpPr txBox="1"/>
          <p:nvPr/>
        </p:nvSpPr>
        <p:spPr>
          <a:xfrm>
            <a:off x="2565782" y="6627168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 smtClean="0">
                <a:solidFill>
                  <a:schemeClr val="bg1"/>
                </a:solidFill>
              </a:rPr>
              <a:t>La Dordogne – Février 2006</a:t>
            </a:r>
            <a:endParaRPr lang="fr-FR" sz="900" dirty="0">
              <a:solidFill>
                <a:schemeClr val="bg1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213315" y="5148716"/>
            <a:ext cx="2832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Les registres O&amp;M permettent de structurer une observation de manière similaire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8761396" y="4899374"/>
            <a:ext cx="310249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8000"/>
                </a:solidFill>
              </a:rPr>
              <a:t>Les registres de la connaissance permettent de structurer les spécificités métiers et thématiques</a:t>
            </a:r>
            <a:endParaRPr lang="fr-FR" dirty="0">
              <a:solidFill>
                <a:srgbClr val="008000"/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095857"/>
              </p:ext>
            </p:extLst>
          </p:nvPr>
        </p:nvGraphicFramePr>
        <p:xfrm>
          <a:off x="782719" y="706935"/>
          <a:ext cx="10629115" cy="3738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Feuille de calcul" r:id="rId8" imgW="8404825" imgH="2956717" progId="Excel.Sheet.12">
                  <p:embed/>
                </p:oleObj>
              </mc:Choice>
              <mc:Fallback>
                <p:oleObj name="Feuille de calcul" r:id="rId8" imgW="8404825" imgH="29567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2719" y="706935"/>
                        <a:ext cx="10629115" cy="373846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94481" y="706935"/>
            <a:ext cx="2412132" cy="37384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4680333" y="706934"/>
            <a:ext cx="4533115" cy="37384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213448" y="706933"/>
            <a:ext cx="2198386" cy="3738462"/>
          </a:xfrm>
          <a:prstGeom prst="rect">
            <a:avLst/>
          </a:prstGeom>
          <a:noFill/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883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 animBg="1"/>
      <p:bldP spid="42" grpId="0" animBg="1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578" y="523220"/>
            <a:ext cx="9783373" cy="6153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7105" y="926432"/>
            <a:ext cx="3056021" cy="312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468004" y="3488906"/>
            <a:ext cx="636144" cy="30322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785810" y="71351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0" name="Connecteur droit avec flèche 9"/>
          <p:cNvCxnSpPr>
            <a:stCxn id="6" idx="1"/>
            <a:endCxn id="5" idx="3"/>
          </p:cNvCxnSpPr>
          <p:nvPr/>
        </p:nvCxnSpPr>
        <p:spPr>
          <a:xfrm flipH="1">
            <a:off x="5763126" y="898176"/>
            <a:ext cx="1022684" cy="1846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056021" y="258820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4" name="Connecteur droit avec flèche 13"/>
          <p:cNvCxnSpPr>
            <a:endCxn id="8" idx="0"/>
          </p:cNvCxnSpPr>
          <p:nvPr/>
        </p:nvCxnSpPr>
        <p:spPr>
          <a:xfrm flipH="1">
            <a:off x="2786076" y="3042630"/>
            <a:ext cx="991840" cy="44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104149" y="3488907"/>
            <a:ext cx="1973178" cy="3325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848436" y="3155404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Lien de hiérarchisation - parents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04147" y="4352841"/>
            <a:ext cx="3224463" cy="35543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7" idx="3"/>
          </p:cNvCxnSpPr>
          <p:nvPr/>
        </p:nvCxnSpPr>
        <p:spPr>
          <a:xfrm>
            <a:off x="8328876" y="3340070"/>
            <a:ext cx="983566" cy="60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832394" y="40024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Lien de hiérarchisation - enfants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6" name="Connecteur droit avec flèche 25"/>
          <p:cNvCxnSpPr>
            <a:stCxn id="23" idx="3"/>
          </p:cNvCxnSpPr>
          <p:nvPr/>
        </p:nvCxnSpPr>
        <p:spPr>
          <a:xfrm>
            <a:off x="8300010" y="4187113"/>
            <a:ext cx="1012432" cy="662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112167" y="5975406"/>
            <a:ext cx="4503822" cy="5109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7624007" y="5880420"/>
            <a:ext cx="456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Types facilitants les filtres pour les applications et permettant le raisonnement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85690" y="523220"/>
            <a:ext cx="3760728" cy="1044323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13" grpId="0"/>
      <p:bldP spid="16" grpId="0" animBg="1"/>
      <p:bldP spid="17" grpId="0"/>
      <p:bldP spid="18" grpId="0" animBg="1"/>
      <p:bldP spid="23" grpId="0"/>
      <p:bldP spid="28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003" y="523220"/>
            <a:ext cx="8769492" cy="61652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86076" y="869921"/>
            <a:ext cx="2598821" cy="312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676147" y="869921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0" name="Connecteur droit avec flèche 9"/>
          <p:cNvCxnSpPr>
            <a:stCxn id="9" idx="1"/>
            <a:endCxn id="8" idx="3"/>
          </p:cNvCxnSpPr>
          <p:nvPr/>
        </p:nvCxnSpPr>
        <p:spPr>
          <a:xfrm flipH="1" flipV="1">
            <a:off x="5384897" y="1026332"/>
            <a:ext cx="2291250" cy="28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3356810" y="2825075"/>
            <a:ext cx="991840" cy="44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68003" y="3248526"/>
            <a:ext cx="888807" cy="32725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10027" y="2494803"/>
            <a:ext cx="314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62061" y="3804702"/>
            <a:ext cx="986589" cy="2619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348650" y="375102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Lien vers la lithologie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85689" y="523220"/>
            <a:ext cx="5351541" cy="886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2462295" y="3804701"/>
            <a:ext cx="4775588" cy="315653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5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003" y="523220"/>
            <a:ext cx="8769492" cy="61652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86076" y="869921"/>
            <a:ext cx="2598821" cy="312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676147" y="869921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0" name="Connecteur droit avec flèche 9"/>
          <p:cNvCxnSpPr>
            <a:stCxn id="9" idx="1"/>
            <a:endCxn id="8" idx="3"/>
          </p:cNvCxnSpPr>
          <p:nvPr/>
        </p:nvCxnSpPr>
        <p:spPr>
          <a:xfrm flipH="1" flipV="1">
            <a:off x="5384897" y="1026332"/>
            <a:ext cx="2291250" cy="28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3356810" y="2825075"/>
            <a:ext cx="991840" cy="44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68003" y="3248526"/>
            <a:ext cx="888807" cy="32725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10027" y="2494803"/>
            <a:ext cx="314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62061" y="3804702"/>
            <a:ext cx="986589" cy="2619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348650" y="375102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Lien vers la lithologie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62295" y="3804701"/>
            <a:ext cx="4775588" cy="315653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385689" y="523220"/>
            <a:ext cx="5351541" cy="886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158" y="1497319"/>
            <a:ext cx="7076639" cy="5246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4892965" y="4558933"/>
            <a:ext cx="652330" cy="2791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5526905" y="4582545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22158" y="1474823"/>
            <a:ext cx="7076639" cy="886887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405392" y="4838095"/>
            <a:ext cx="327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/>
              <a:t>s</a:t>
            </a:r>
            <a:r>
              <a:rPr lang="fr-FR" sz="1100" i="1" dirty="0" err="1" smtClean="0"/>
              <a:t>kos:exactMatch</a:t>
            </a:r>
            <a:r>
              <a:rPr lang="fr-FR" sz="1100" i="1" dirty="0" smtClean="0"/>
              <a:t> =&gt; lien vers un concept </a:t>
            </a:r>
            <a:r>
              <a:rPr lang="fr-FR" sz="1100" i="1" dirty="0" err="1" smtClean="0"/>
              <a:t>skos</a:t>
            </a:r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3305290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003" y="523220"/>
            <a:ext cx="8769492" cy="61652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86076" y="869921"/>
            <a:ext cx="2598821" cy="312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676147" y="869921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0" name="Connecteur droit avec flèche 9"/>
          <p:cNvCxnSpPr>
            <a:stCxn id="9" idx="1"/>
            <a:endCxn id="8" idx="3"/>
          </p:cNvCxnSpPr>
          <p:nvPr/>
        </p:nvCxnSpPr>
        <p:spPr>
          <a:xfrm flipH="1" flipV="1">
            <a:off x="5384897" y="1026332"/>
            <a:ext cx="2291250" cy="28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3356810" y="2825075"/>
            <a:ext cx="991840" cy="446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68003" y="3248526"/>
            <a:ext cx="888807" cy="32725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10027" y="2494803"/>
            <a:ext cx="314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62061" y="3804702"/>
            <a:ext cx="986589" cy="2619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348650" y="3751022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Lien vers la lithologie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62295" y="3804701"/>
            <a:ext cx="4775588" cy="315653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385689" y="523220"/>
            <a:ext cx="5351541" cy="886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158" y="1497319"/>
            <a:ext cx="7076639" cy="52460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4892965" y="4558933"/>
            <a:ext cx="652330" cy="2791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5526905" y="4582545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22158" y="1474823"/>
            <a:ext cx="7076639" cy="886887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405392" y="4838095"/>
            <a:ext cx="327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/>
              <a:t>s</a:t>
            </a:r>
            <a:r>
              <a:rPr lang="fr-FR" sz="1100" i="1" dirty="0" err="1" smtClean="0"/>
              <a:t>kos:exactMatch</a:t>
            </a:r>
            <a:r>
              <a:rPr lang="fr-FR" sz="1100" i="1" dirty="0" smtClean="0"/>
              <a:t> =&gt; lien vers un concept </a:t>
            </a:r>
            <a:r>
              <a:rPr lang="fr-FR" sz="1100" i="1" dirty="0" err="1" smtClean="0"/>
              <a:t>skos</a:t>
            </a:r>
            <a:endParaRPr lang="fr-FR" sz="1100" i="1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8"/>
          <a:srcRect r="9293"/>
          <a:stretch/>
        </p:blipFill>
        <p:spPr>
          <a:xfrm>
            <a:off x="4085486" y="1756808"/>
            <a:ext cx="7135676" cy="4772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9118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579" y="523220"/>
            <a:ext cx="8242285" cy="62897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07105" y="852616"/>
            <a:ext cx="3056021" cy="230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468003" y="3101546"/>
            <a:ext cx="636145" cy="37114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785810" y="71351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0" idx="1"/>
            <a:endCxn id="8" idx="3"/>
          </p:cNvCxnSpPr>
          <p:nvPr/>
        </p:nvCxnSpPr>
        <p:spPr>
          <a:xfrm flipH="1">
            <a:off x="5763126" y="898176"/>
            <a:ext cx="1022684" cy="695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910568" y="265798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2898287" y="2953082"/>
            <a:ext cx="1141987" cy="148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28181" y="5143165"/>
            <a:ext cx="652330" cy="2791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80511" y="5114550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86323" y="3789921"/>
            <a:ext cx="1913578" cy="2257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299143" y="3941437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85690" y="523220"/>
            <a:ext cx="3971646" cy="886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725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579" y="523220"/>
            <a:ext cx="8242285" cy="62897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07105" y="852616"/>
            <a:ext cx="3056021" cy="230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468003" y="3101546"/>
            <a:ext cx="636145" cy="37114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785810" y="71351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0" idx="1"/>
            <a:endCxn id="8" idx="3"/>
          </p:cNvCxnSpPr>
          <p:nvPr/>
        </p:nvCxnSpPr>
        <p:spPr>
          <a:xfrm flipH="1">
            <a:off x="5763126" y="898176"/>
            <a:ext cx="1022684" cy="695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910568" y="265798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2898287" y="2953082"/>
            <a:ext cx="1141987" cy="148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28181" y="5143165"/>
            <a:ext cx="652330" cy="2791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80511" y="5114550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86323" y="3789921"/>
            <a:ext cx="1913578" cy="2257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299143" y="3941437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935" y="2339384"/>
            <a:ext cx="6299115" cy="4070118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4646796" y="3556376"/>
            <a:ext cx="327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/>
              <a:t>s</a:t>
            </a:r>
            <a:r>
              <a:rPr lang="fr-FR" sz="1100" i="1" dirty="0" err="1" smtClean="0"/>
              <a:t>kos:exactMatch</a:t>
            </a:r>
            <a:r>
              <a:rPr lang="fr-FR" sz="1100" i="1" dirty="0" smtClean="0"/>
              <a:t> =&gt; lien vers un concept </a:t>
            </a:r>
            <a:r>
              <a:rPr lang="fr-FR" sz="1100" i="1" dirty="0" err="1" smtClean="0"/>
              <a:t>skos</a:t>
            </a:r>
            <a:endParaRPr lang="fr-FR" sz="1100" i="1" dirty="0"/>
          </a:p>
        </p:txBody>
      </p:sp>
      <p:sp>
        <p:nvSpPr>
          <p:cNvPr id="3" name="Rectangle à coins arrondis 2"/>
          <p:cNvSpPr/>
          <p:nvPr/>
        </p:nvSpPr>
        <p:spPr>
          <a:xfrm rot="635344">
            <a:off x="10113836" y="2709816"/>
            <a:ext cx="1182532" cy="5811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Registre du CSIRO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5690" y="523220"/>
            <a:ext cx="3971646" cy="886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927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Elargir la connaissance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579" y="523220"/>
            <a:ext cx="8242285" cy="62897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07105" y="852616"/>
            <a:ext cx="3056021" cy="2302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468003" y="3101546"/>
            <a:ext cx="636145" cy="37114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785810" y="71351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Identifiant unique pérenne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0" idx="1"/>
            <a:endCxn id="8" idx="3"/>
          </p:cNvCxnSpPr>
          <p:nvPr/>
        </p:nvCxnSpPr>
        <p:spPr>
          <a:xfrm flipH="1">
            <a:off x="5763126" y="898176"/>
            <a:ext cx="1022684" cy="695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910568" y="265798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Eléments descriptifs</a:t>
            </a:r>
            <a:endParaRPr lang="fr-FR" dirty="0">
              <a:solidFill>
                <a:srgbClr val="C00000"/>
              </a:solidFill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2898287" y="2953082"/>
            <a:ext cx="1141987" cy="148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28181" y="5143165"/>
            <a:ext cx="652330" cy="2791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80511" y="5114550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86323" y="3789921"/>
            <a:ext cx="1913578" cy="2257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299143" y="3941437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0070C0"/>
                </a:solidFill>
              </a:rPr>
              <a:t>Lien vers d’autres vocabulaires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646796" y="3556376"/>
            <a:ext cx="327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/>
              <a:t>s</a:t>
            </a:r>
            <a:r>
              <a:rPr lang="fr-FR" sz="1100" i="1" dirty="0" err="1" smtClean="0"/>
              <a:t>kos:exactMatch</a:t>
            </a:r>
            <a:r>
              <a:rPr lang="fr-FR" sz="1100" i="1" dirty="0" smtClean="0"/>
              <a:t> =&gt; lien vers un concept </a:t>
            </a:r>
            <a:r>
              <a:rPr lang="fr-FR" sz="1100" i="1" dirty="0" err="1" smtClean="0"/>
              <a:t>skos</a:t>
            </a:r>
            <a:endParaRPr lang="fr-FR" sz="1100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713" y="432932"/>
            <a:ext cx="5025118" cy="6257947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3975735" y="5311262"/>
            <a:ext cx="26718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/>
              <a:t>owl:sameAs</a:t>
            </a:r>
            <a:r>
              <a:rPr lang="fr-FR" sz="1100" i="1" dirty="0" smtClean="0"/>
              <a:t> =&gt; lien vers une ressource similaire</a:t>
            </a:r>
            <a:endParaRPr lang="fr-FR" sz="1100" i="1" dirty="0"/>
          </a:p>
        </p:txBody>
      </p:sp>
      <p:sp>
        <p:nvSpPr>
          <p:cNvPr id="22" name="Rectangle 21"/>
          <p:cNvSpPr/>
          <p:nvPr/>
        </p:nvSpPr>
        <p:spPr>
          <a:xfrm>
            <a:off x="2385690" y="523220"/>
            <a:ext cx="3971646" cy="886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1011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12832" y="288758"/>
            <a:ext cx="561874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  <a:latin typeface="Arial"/>
                <a:cs typeface="Arial"/>
              </a:rPr>
              <a:t>Mettre en lumière les données</a:t>
            </a:r>
            <a:endParaRPr lang="fr-F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5" y="-24057"/>
            <a:ext cx="12213970" cy="687035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85" y="6356017"/>
            <a:ext cx="2285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h.bressan@brgm.fr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50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Registres &amp; Vocabulaires - définitions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636979" y="638129"/>
            <a:ext cx="9194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Registres</a:t>
            </a:r>
          </a:p>
          <a:p>
            <a:pPr algn="just"/>
            <a:r>
              <a:rPr lang="fr-FR" sz="1400" dirty="0" smtClean="0"/>
              <a:t>Ensemble </a:t>
            </a:r>
            <a:r>
              <a:rPr lang="fr-FR" sz="1400" dirty="0"/>
              <a:t>de termes homogènes, codifiés et répertoriés (nomenclature, thesaurus, …) chacun possédant </a:t>
            </a:r>
            <a:r>
              <a:rPr lang="fr-FR" sz="1400" b="1" dirty="0"/>
              <a:t>un identifiant unique externe stable sous la forme d’une  </a:t>
            </a:r>
            <a:r>
              <a:rPr lang="fr-FR" sz="1400" b="1" dirty="0" smtClean="0"/>
              <a:t>HTTP URI</a:t>
            </a:r>
            <a:r>
              <a:rPr lang="fr-FR" sz="1400" dirty="0"/>
              <a:t>. Ces termes sont cohérents entre eux selon un domaine donné. Un registre peut être matérialisé par différentes représentations informatiques (CSV, JSON-LD, TTL, RDF/XML) selon la requête envoyée à l’outil de gestion de </a:t>
            </a:r>
            <a:r>
              <a:rPr lang="fr-FR" sz="1400" dirty="0" smtClean="0"/>
              <a:t>registre.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91" y="2345749"/>
            <a:ext cx="8356586" cy="45122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690" y="2744779"/>
            <a:ext cx="6692615" cy="4020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2636979" y="1792291"/>
            <a:ext cx="351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hlinkClick r:id="rId8"/>
              </a:rPr>
              <a:t>https://data.geoscience.fr/ncl/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9" name="ZoneTexte 8"/>
          <p:cNvSpPr txBox="1"/>
          <p:nvPr/>
        </p:nvSpPr>
        <p:spPr>
          <a:xfrm rot="1055456">
            <a:off x="9168537" y="2183251"/>
            <a:ext cx="277298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 smtClean="0"/>
              <a:t>Depuis la mise en place fin 2018 </a:t>
            </a:r>
            <a:r>
              <a:rPr lang="fr-FR" dirty="0" smtClean="0"/>
              <a:t>: </a:t>
            </a:r>
          </a:p>
          <a:p>
            <a:r>
              <a:rPr lang="fr-FR" dirty="0" smtClean="0"/>
              <a:t>46 registres publiés </a:t>
            </a:r>
          </a:p>
          <a:p>
            <a:r>
              <a:rPr lang="fr-FR" dirty="0" smtClean="0"/>
              <a:t>Plus de 7500 entités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4353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67" y="590492"/>
            <a:ext cx="1082822" cy="108282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Quelle problématique ?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5" y="3051294"/>
            <a:ext cx="1082822" cy="1082822"/>
          </a:xfrm>
          <a:prstGeom prst="rect">
            <a:avLst/>
          </a:prstGeom>
        </p:spPr>
      </p:pic>
      <p:pic>
        <p:nvPicPr>
          <p:cNvPr id="4" name="Image 3" descr="Chemistry Teacher Science · Free image on Pixabay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639414"/>
            <a:ext cx="1295875" cy="1295875"/>
          </a:xfrm>
          <a:prstGeom prst="rect">
            <a:avLst/>
          </a:prstGeom>
        </p:spPr>
      </p:pic>
      <p:pic>
        <p:nvPicPr>
          <p:cNvPr id="5" name="Image 4" descr="construction man illustration free image | Peakpx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53" y="5493139"/>
            <a:ext cx="1249935" cy="1249935"/>
          </a:xfrm>
          <a:prstGeom prst="rect">
            <a:avLst/>
          </a:prstGeom>
        </p:spPr>
      </p:pic>
      <p:sp>
        <p:nvSpPr>
          <p:cNvPr id="29" name="Bulle ronde 28"/>
          <p:cNvSpPr/>
          <p:nvPr/>
        </p:nvSpPr>
        <p:spPr>
          <a:xfrm>
            <a:off x="3624913" y="523220"/>
            <a:ext cx="2341419" cy="980652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Mispickel (</a:t>
            </a:r>
            <a:r>
              <a:rPr lang="fr-FR" sz="1200" b="1" dirty="0" err="1" smtClean="0">
                <a:solidFill>
                  <a:schemeClr val="tx1"/>
                </a:solidFill>
              </a:rPr>
              <a:t>FeAsS</a:t>
            </a:r>
            <a:r>
              <a:rPr lang="fr-FR" sz="1200" b="1" dirty="0" smtClean="0">
                <a:solidFill>
                  <a:schemeClr val="tx1"/>
                </a:solidFill>
              </a:rPr>
              <a:t>), près de Beaulieu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Image 29" descr="Tasks 2nd year | gazteluetasocialstudie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4637" y="3277187"/>
            <a:ext cx="1317574" cy="988180"/>
          </a:xfrm>
          <a:prstGeom prst="rect">
            <a:avLst/>
          </a:prstGeom>
        </p:spPr>
      </p:pic>
      <p:pic>
        <p:nvPicPr>
          <p:cNvPr id="32" name="Image 31" descr="Base De Données Stockage - Images vectorielles gratuites ..."/>
          <p:cNvPicPr>
            <a:picLocks noChangeAspect="1"/>
          </p:cNvPicPr>
          <p:nvPr/>
        </p:nvPicPr>
        <p:blipFill>
          <a:blip r:embed="rId11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2173736"/>
            <a:ext cx="921302" cy="1112982"/>
          </a:xfrm>
          <a:prstGeom prst="rect">
            <a:avLst/>
          </a:prstGeom>
        </p:spPr>
      </p:pic>
      <p:pic>
        <p:nvPicPr>
          <p:cNvPr id="35" name="Image 34" descr="Base De Données Stockage - Images vectorielles gratuites ..."/>
          <p:cNvPicPr>
            <a:picLocks noChangeAspect="1"/>
          </p:cNvPicPr>
          <p:nvPr/>
        </p:nvPicPr>
        <p:blipFill>
          <a:blip r:embed="rId11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3450818"/>
            <a:ext cx="921302" cy="1112982"/>
          </a:xfrm>
          <a:prstGeom prst="rect">
            <a:avLst/>
          </a:prstGeom>
        </p:spPr>
      </p:pic>
      <p:pic>
        <p:nvPicPr>
          <p:cNvPr id="36" name="Image 35" descr="Base De Données Stockage - Images vectorielles gratuites ..."/>
          <p:cNvPicPr>
            <a:picLocks noChangeAspect="1"/>
          </p:cNvPicPr>
          <p:nvPr/>
        </p:nvPicPr>
        <p:blipFill>
          <a:blip r:embed="rId11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6" y="4655246"/>
            <a:ext cx="921302" cy="1112982"/>
          </a:xfrm>
          <a:prstGeom prst="rect">
            <a:avLst/>
          </a:prstGeom>
        </p:spPr>
      </p:pic>
      <p:pic>
        <p:nvPicPr>
          <p:cNvPr id="37" name="Image 36" descr="네이버 검색누락 확인 후 검색등록까지의 스토리 :: 점심이의 세상이야기!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5" y="1675918"/>
            <a:ext cx="1096151" cy="1461034"/>
          </a:xfrm>
          <a:prstGeom prst="rect">
            <a:avLst/>
          </a:prstGeom>
        </p:spPr>
      </p:pic>
      <p:sp>
        <p:nvSpPr>
          <p:cNvPr id="39" name="Bulle ronde 38"/>
          <p:cNvSpPr/>
          <p:nvPr/>
        </p:nvSpPr>
        <p:spPr>
          <a:xfrm>
            <a:off x="3334327" y="1740586"/>
            <a:ext cx="2376950" cy="1122688"/>
          </a:xfrm>
          <a:prstGeom prst="wedgeEllipseCallout">
            <a:avLst>
              <a:gd name="adj1" fmla="val -57018"/>
              <a:gd name="adj2" fmla="val -28299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Beaulieu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, alors,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As, Fe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Bulle ronde 39"/>
          <p:cNvSpPr/>
          <p:nvPr/>
        </p:nvSpPr>
        <p:spPr>
          <a:xfrm>
            <a:off x="3496987" y="5570741"/>
            <a:ext cx="1480747" cy="799564"/>
          </a:xfrm>
          <a:prstGeom prst="wedgeEllipseCallout">
            <a:avLst>
              <a:gd name="adj1" fmla="val -61998"/>
              <a:gd name="adj2" fmla="val 443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Tiens, en creusant ici j’ai trouvé du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fer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Bulle ronde 40"/>
          <p:cNvSpPr/>
          <p:nvPr/>
        </p:nvSpPr>
        <p:spPr>
          <a:xfrm>
            <a:off x="3695000" y="3091380"/>
            <a:ext cx="1698294" cy="1478525"/>
          </a:xfrm>
          <a:prstGeom prst="wedgeEllipseCallout">
            <a:avLst>
              <a:gd name="adj1" fmla="val -83447"/>
              <a:gd name="adj2" fmla="val -384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</a:rPr>
              <a:t>Arsenopyrite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5503" y="4371516"/>
            <a:ext cx="1082822" cy="1082822"/>
          </a:xfrm>
          <a:prstGeom prst="rect">
            <a:avLst/>
          </a:prstGeom>
        </p:spPr>
      </p:pic>
      <p:sp>
        <p:nvSpPr>
          <p:cNvPr id="43" name="Bulle ronde 42"/>
          <p:cNvSpPr/>
          <p:nvPr/>
        </p:nvSpPr>
        <p:spPr>
          <a:xfrm>
            <a:off x="3624913" y="4608706"/>
            <a:ext cx="1809796" cy="940073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200" b="1" dirty="0" err="1" smtClean="0">
                <a:solidFill>
                  <a:schemeClr val="tx1"/>
                </a:solidFill>
                <a:latin typeface="+mj-lt"/>
              </a:rPr>
              <a:t>dalarnite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6" name="Connecteur en arc 45"/>
          <p:cNvCxnSpPr>
            <a:stCxn id="29" idx="6"/>
          </p:cNvCxnSpPr>
          <p:nvPr/>
        </p:nvCxnSpPr>
        <p:spPr>
          <a:xfrm>
            <a:off x="5966332" y="1013546"/>
            <a:ext cx="2013886" cy="250550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necteur en arc 47"/>
          <p:cNvCxnSpPr>
            <a:stCxn id="30" idx="1"/>
          </p:cNvCxnSpPr>
          <p:nvPr/>
        </p:nvCxnSpPr>
        <p:spPr>
          <a:xfrm flipV="1">
            <a:off x="8632211" y="2863274"/>
            <a:ext cx="1986435" cy="908003"/>
          </a:xfrm>
          <a:prstGeom prst="curvedConnector3">
            <a:avLst>
              <a:gd name="adj1" fmla="val 41631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eur en arc 50"/>
          <p:cNvCxnSpPr>
            <a:stCxn id="30" idx="1"/>
            <a:endCxn id="35" idx="1"/>
          </p:cNvCxnSpPr>
          <p:nvPr/>
        </p:nvCxnSpPr>
        <p:spPr>
          <a:xfrm>
            <a:off x="8632211" y="3771277"/>
            <a:ext cx="1921344" cy="236032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eur en arc 53"/>
          <p:cNvCxnSpPr>
            <a:stCxn id="30" idx="1"/>
            <a:endCxn id="36" idx="1"/>
          </p:cNvCxnSpPr>
          <p:nvPr/>
        </p:nvCxnSpPr>
        <p:spPr>
          <a:xfrm>
            <a:off x="8632211" y="3771277"/>
            <a:ext cx="1986435" cy="144046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39" idx="6"/>
            <a:endCxn id="30" idx="3"/>
          </p:cNvCxnSpPr>
          <p:nvPr/>
        </p:nvCxnSpPr>
        <p:spPr>
          <a:xfrm>
            <a:off x="5711277" y="2301930"/>
            <a:ext cx="1603360" cy="1469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1" idx="6"/>
            <a:endCxn id="30" idx="3"/>
          </p:cNvCxnSpPr>
          <p:nvPr/>
        </p:nvCxnSpPr>
        <p:spPr>
          <a:xfrm flipV="1">
            <a:off x="5393294" y="3771277"/>
            <a:ext cx="1921343" cy="593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Connecteur en arc 62"/>
          <p:cNvCxnSpPr>
            <a:stCxn id="43" idx="6"/>
            <a:endCxn id="1029" idx="2"/>
          </p:cNvCxnSpPr>
          <p:nvPr/>
        </p:nvCxnSpPr>
        <p:spPr>
          <a:xfrm flipV="1">
            <a:off x="5434709" y="4585826"/>
            <a:ext cx="2639430" cy="49291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en arc 65"/>
          <p:cNvCxnSpPr>
            <a:stCxn id="40" idx="6"/>
            <a:endCxn id="1029" idx="2"/>
          </p:cNvCxnSpPr>
          <p:nvPr/>
        </p:nvCxnSpPr>
        <p:spPr>
          <a:xfrm flipV="1">
            <a:off x="4977734" y="4585826"/>
            <a:ext cx="3096405" cy="138469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8" name="Bulle ronde 1027"/>
          <p:cNvSpPr/>
          <p:nvPr/>
        </p:nvSpPr>
        <p:spPr>
          <a:xfrm>
            <a:off x="9780912" y="82913"/>
            <a:ext cx="2521924" cy="1231806"/>
          </a:xfrm>
          <a:prstGeom prst="wedgeEllipseCallout">
            <a:avLst>
              <a:gd name="adj1" fmla="val -40355"/>
              <a:gd name="adj2" fmla="val 1036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Alors, le Mispickel c’est quoi ? Je le range avec les analyses de Fe et As ? </a:t>
            </a:r>
          </a:p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L’</a:t>
            </a:r>
            <a:r>
              <a:rPr lang="fr-FR" sz="1100" dirty="0" err="1" smtClean="0">
                <a:solidFill>
                  <a:schemeClr val="tx1"/>
                </a:solidFill>
              </a:rPr>
              <a:t>Arsenopyrite</a:t>
            </a:r>
            <a:r>
              <a:rPr lang="fr-FR" sz="1100" dirty="0" smtClean="0">
                <a:solidFill>
                  <a:schemeClr val="tx1"/>
                </a:solidFill>
              </a:rPr>
              <a:t> et « the </a:t>
            </a:r>
            <a:r>
              <a:rPr lang="fr-FR" sz="1100" dirty="0" err="1" smtClean="0">
                <a:solidFill>
                  <a:schemeClr val="tx1"/>
                </a:solidFill>
              </a:rPr>
              <a:t>dalarnite</a:t>
            </a:r>
            <a:r>
              <a:rPr lang="fr-FR" sz="1100" dirty="0" smtClean="0">
                <a:solidFill>
                  <a:schemeClr val="tx1"/>
                </a:solidFill>
              </a:rPr>
              <a:t> » d’autres minéraux ?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0" name="Bulle ronde 69"/>
          <p:cNvSpPr/>
          <p:nvPr/>
        </p:nvSpPr>
        <p:spPr>
          <a:xfrm>
            <a:off x="8005280" y="171065"/>
            <a:ext cx="1750570" cy="1143654"/>
          </a:xfrm>
          <a:prstGeom prst="wedgeEllipseCallout">
            <a:avLst>
              <a:gd name="adj1" fmla="val 52506"/>
              <a:gd name="adj2" fmla="val 1093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Quel </a:t>
            </a:r>
            <a:r>
              <a:rPr lang="fr-FR" sz="1000" dirty="0">
                <a:solidFill>
                  <a:schemeClr val="tx1"/>
                </a:solidFill>
              </a:rPr>
              <a:t>B</a:t>
            </a:r>
            <a:r>
              <a:rPr lang="fr-FR" sz="1000" dirty="0" smtClean="0">
                <a:solidFill>
                  <a:schemeClr val="tx1"/>
                </a:solidFill>
              </a:rPr>
              <a:t>eaulieu ? En France ? C’est une commune ? Dans le Cantal ? En Ardèche ?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71" name="Bulle ronde 70"/>
          <p:cNvSpPr/>
          <p:nvPr/>
        </p:nvSpPr>
        <p:spPr>
          <a:xfrm>
            <a:off x="7671824" y="1601909"/>
            <a:ext cx="1418926" cy="1143654"/>
          </a:xfrm>
          <a:prstGeom prst="wedgeEllipseCallout">
            <a:avLst>
              <a:gd name="adj1" fmla="val 82889"/>
              <a:gd name="adj2" fmla="val 19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Et le fer trouvé ? C’est le même que le Fe du labo ?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9" name="ZoneTexte 1028"/>
          <p:cNvSpPr txBox="1"/>
          <p:nvPr/>
        </p:nvSpPr>
        <p:spPr>
          <a:xfrm>
            <a:off x="7214181" y="4001051"/>
            <a:ext cx="171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Bancarisation des données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36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67" y="590492"/>
            <a:ext cx="1082822" cy="108282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Quelle problématique ?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5" y="3051294"/>
            <a:ext cx="1082822" cy="1082822"/>
          </a:xfrm>
          <a:prstGeom prst="rect">
            <a:avLst/>
          </a:prstGeom>
        </p:spPr>
      </p:pic>
      <p:pic>
        <p:nvPicPr>
          <p:cNvPr id="4" name="Image 3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639414"/>
            <a:ext cx="1295875" cy="1295875"/>
          </a:xfrm>
          <a:prstGeom prst="rect">
            <a:avLst/>
          </a:prstGeom>
        </p:spPr>
      </p:pic>
      <p:pic>
        <p:nvPicPr>
          <p:cNvPr id="5" name="Image 4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53" y="5493139"/>
            <a:ext cx="1249935" cy="1249935"/>
          </a:xfrm>
          <a:prstGeom prst="rect">
            <a:avLst/>
          </a:prstGeom>
        </p:spPr>
      </p:pic>
      <p:sp>
        <p:nvSpPr>
          <p:cNvPr id="29" name="Bulle ronde 28"/>
          <p:cNvSpPr/>
          <p:nvPr/>
        </p:nvSpPr>
        <p:spPr>
          <a:xfrm>
            <a:off x="3624913" y="523220"/>
            <a:ext cx="2341419" cy="980652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Mispickel (</a:t>
            </a:r>
            <a:r>
              <a:rPr lang="fr-FR" sz="1200" b="1" dirty="0" err="1" smtClean="0">
                <a:solidFill>
                  <a:schemeClr val="tx1"/>
                </a:solidFill>
              </a:rPr>
              <a:t>FeAsS</a:t>
            </a:r>
            <a:r>
              <a:rPr lang="fr-FR" sz="1200" b="1" dirty="0" smtClean="0">
                <a:solidFill>
                  <a:schemeClr val="tx1"/>
                </a:solidFill>
              </a:rPr>
              <a:t>), près de Beaulieu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Image 29" descr="Tasks 2nd year | gazteluetasocialstudie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4637" y="3277187"/>
            <a:ext cx="1317574" cy="988180"/>
          </a:xfrm>
          <a:prstGeom prst="rect">
            <a:avLst/>
          </a:prstGeom>
        </p:spPr>
      </p:pic>
      <p:pic>
        <p:nvPicPr>
          <p:cNvPr id="32" name="Image 31" descr="Base De Données Stockage - Images vectorielles gratuites ...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2173736"/>
            <a:ext cx="921302" cy="1112982"/>
          </a:xfrm>
          <a:prstGeom prst="rect">
            <a:avLst/>
          </a:prstGeom>
        </p:spPr>
      </p:pic>
      <p:pic>
        <p:nvPicPr>
          <p:cNvPr id="35" name="Image 34" descr="Base De Données Stockage - Images vectorielles gratuites ...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55" y="3450818"/>
            <a:ext cx="921302" cy="1112982"/>
          </a:xfrm>
          <a:prstGeom prst="rect">
            <a:avLst/>
          </a:prstGeom>
        </p:spPr>
      </p:pic>
      <p:pic>
        <p:nvPicPr>
          <p:cNvPr id="36" name="Image 35" descr="Base De Données Stockage - Images vectorielles gratuites ..."/>
          <p:cNvPicPr>
            <a:picLocks noChangeAspect="1"/>
          </p:cNvPicPr>
          <p:nvPr/>
        </p:nvPicPr>
        <p:blipFill>
          <a:blip r:embed="rId10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6" y="4655246"/>
            <a:ext cx="921302" cy="1112982"/>
          </a:xfrm>
          <a:prstGeom prst="rect">
            <a:avLst/>
          </a:prstGeom>
        </p:spPr>
      </p:pic>
      <p:pic>
        <p:nvPicPr>
          <p:cNvPr id="37" name="Image 36" descr="네이버 검색누락 확인 후 검색등록까지의 스토리 :: 점심이의 세상이야기!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25" y="1675918"/>
            <a:ext cx="1096151" cy="1461034"/>
          </a:xfrm>
          <a:prstGeom prst="rect">
            <a:avLst/>
          </a:prstGeom>
        </p:spPr>
      </p:pic>
      <p:sp>
        <p:nvSpPr>
          <p:cNvPr id="39" name="Bulle ronde 38"/>
          <p:cNvSpPr/>
          <p:nvPr/>
        </p:nvSpPr>
        <p:spPr>
          <a:xfrm>
            <a:off x="3334327" y="1740586"/>
            <a:ext cx="2376950" cy="1122688"/>
          </a:xfrm>
          <a:prstGeom prst="wedgeEllipseCallout">
            <a:avLst>
              <a:gd name="adj1" fmla="val -56241"/>
              <a:gd name="adj2" fmla="val -2418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Beaulieu, alors,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As, Fe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Bulle ronde 39"/>
          <p:cNvSpPr/>
          <p:nvPr/>
        </p:nvSpPr>
        <p:spPr>
          <a:xfrm>
            <a:off x="3496987" y="5570741"/>
            <a:ext cx="1480747" cy="799564"/>
          </a:xfrm>
          <a:prstGeom prst="wedgeEllipseCallout">
            <a:avLst>
              <a:gd name="adj1" fmla="val -61998"/>
              <a:gd name="adj2" fmla="val 443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Tiens, en creusant ici j’ai trouvé du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fer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Bulle ronde 40"/>
          <p:cNvSpPr/>
          <p:nvPr/>
        </p:nvSpPr>
        <p:spPr>
          <a:xfrm>
            <a:off x="3695000" y="3091380"/>
            <a:ext cx="1698294" cy="1478525"/>
          </a:xfrm>
          <a:prstGeom prst="wedgeEllipseCallout">
            <a:avLst>
              <a:gd name="adj1" fmla="val -83447"/>
              <a:gd name="adj2" fmla="val -384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</a:rPr>
              <a:t>Arsenopyrite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5503" y="4371516"/>
            <a:ext cx="1082822" cy="1082822"/>
          </a:xfrm>
          <a:prstGeom prst="rect">
            <a:avLst/>
          </a:prstGeom>
        </p:spPr>
      </p:pic>
      <p:sp>
        <p:nvSpPr>
          <p:cNvPr id="43" name="Bulle ronde 42"/>
          <p:cNvSpPr/>
          <p:nvPr/>
        </p:nvSpPr>
        <p:spPr>
          <a:xfrm>
            <a:off x="3624913" y="4608706"/>
            <a:ext cx="1809796" cy="940073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200" b="1" dirty="0" err="1" smtClean="0">
                <a:solidFill>
                  <a:schemeClr val="tx1"/>
                </a:solidFill>
                <a:latin typeface="+mj-lt"/>
              </a:rPr>
              <a:t>dalarnite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6" name="Connecteur en arc 45"/>
          <p:cNvCxnSpPr>
            <a:stCxn id="29" idx="6"/>
          </p:cNvCxnSpPr>
          <p:nvPr/>
        </p:nvCxnSpPr>
        <p:spPr>
          <a:xfrm>
            <a:off x="5966332" y="1013546"/>
            <a:ext cx="2013886" cy="250550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necteur en arc 47"/>
          <p:cNvCxnSpPr>
            <a:stCxn id="30" idx="1"/>
          </p:cNvCxnSpPr>
          <p:nvPr/>
        </p:nvCxnSpPr>
        <p:spPr>
          <a:xfrm flipV="1">
            <a:off x="8632211" y="2863274"/>
            <a:ext cx="1986435" cy="908003"/>
          </a:xfrm>
          <a:prstGeom prst="curvedConnector3">
            <a:avLst>
              <a:gd name="adj1" fmla="val 41631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eur en arc 50"/>
          <p:cNvCxnSpPr>
            <a:stCxn id="30" idx="1"/>
            <a:endCxn id="35" idx="1"/>
          </p:cNvCxnSpPr>
          <p:nvPr/>
        </p:nvCxnSpPr>
        <p:spPr>
          <a:xfrm>
            <a:off x="8632211" y="3771277"/>
            <a:ext cx="1921344" cy="236032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eur en arc 53"/>
          <p:cNvCxnSpPr>
            <a:stCxn id="30" idx="1"/>
            <a:endCxn id="36" idx="1"/>
          </p:cNvCxnSpPr>
          <p:nvPr/>
        </p:nvCxnSpPr>
        <p:spPr>
          <a:xfrm>
            <a:off x="8632211" y="3771277"/>
            <a:ext cx="1986435" cy="144046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39" idx="6"/>
            <a:endCxn id="30" idx="3"/>
          </p:cNvCxnSpPr>
          <p:nvPr/>
        </p:nvCxnSpPr>
        <p:spPr>
          <a:xfrm>
            <a:off x="5711277" y="2301930"/>
            <a:ext cx="1603360" cy="1469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1" idx="6"/>
            <a:endCxn id="30" idx="3"/>
          </p:cNvCxnSpPr>
          <p:nvPr/>
        </p:nvCxnSpPr>
        <p:spPr>
          <a:xfrm flipV="1">
            <a:off x="5393294" y="3771277"/>
            <a:ext cx="1921343" cy="593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Connecteur en arc 62"/>
          <p:cNvCxnSpPr>
            <a:stCxn id="43" idx="6"/>
            <a:endCxn id="1029" idx="2"/>
          </p:cNvCxnSpPr>
          <p:nvPr/>
        </p:nvCxnSpPr>
        <p:spPr>
          <a:xfrm flipV="1">
            <a:off x="5434709" y="4585826"/>
            <a:ext cx="2639430" cy="49291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en arc 65"/>
          <p:cNvCxnSpPr>
            <a:stCxn id="40" idx="6"/>
            <a:endCxn id="1029" idx="2"/>
          </p:cNvCxnSpPr>
          <p:nvPr/>
        </p:nvCxnSpPr>
        <p:spPr>
          <a:xfrm flipV="1">
            <a:off x="4977734" y="4585826"/>
            <a:ext cx="3096405" cy="138469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8" name="Bulle ronde 1027"/>
          <p:cNvSpPr/>
          <p:nvPr/>
        </p:nvSpPr>
        <p:spPr>
          <a:xfrm>
            <a:off x="9922798" y="82913"/>
            <a:ext cx="2269202" cy="1143654"/>
          </a:xfrm>
          <a:prstGeom prst="wedgeEllipseCallout">
            <a:avLst>
              <a:gd name="adj1" fmla="val -40355"/>
              <a:gd name="adj2" fmla="val 10368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Alors, le Mispickel c’est quoi ? Je le range avec les analyses de Fe et As ? </a:t>
            </a:r>
          </a:p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L’</a:t>
            </a:r>
            <a:r>
              <a:rPr lang="fr-FR" sz="1100" dirty="0" err="1" smtClean="0">
                <a:solidFill>
                  <a:schemeClr val="tx1"/>
                </a:solidFill>
              </a:rPr>
              <a:t>Arsenopyrite</a:t>
            </a:r>
            <a:r>
              <a:rPr lang="fr-FR" sz="1100" dirty="0" smtClean="0">
                <a:solidFill>
                  <a:schemeClr val="tx1"/>
                </a:solidFill>
              </a:rPr>
              <a:t> un autre </a:t>
            </a:r>
            <a:r>
              <a:rPr lang="fr-FR" sz="1100" dirty="0" err="1" smtClean="0">
                <a:solidFill>
                  <a:schemeClr val="tx1"/>
                </a:solidFill>
              </a:rPr>
              <a:t>mineraux</a:t>
            </a:r>
            <a:r>
              <a:rPr lang="fr-FR" sz="1100" dirty="0" smtClean="0">
                <a:solidFill>
                  <a:schemeClr val="tx1"/>
                </a:solidFill>
              </a:rPr>
              <a:t> ?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0" name="Bulle ronde 69"/>
          <p:cNvSpPr/>
          <p:nvPr/>
        </p:nvSpPr>
        <p:spPr>
          <a:xfrm>
            <a:off x="8005280" y="171065"/>
            <a:ext cx="1750570" cy="1143654"/>
          </a:xfrm>
          <a:prstGeom prst="wedgeEllipseCallout">
            <a:avLst>
              <a:gd name="adj1" fmla="val 52506"/>
              <a:gd name="adj2" fmla="val 1093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Quel </a:t>
            </a:r>
            <a:r>
              <a:rPr lang="fr-FR" sz="1000" dirty="0">
                <a:solidFill>
                  <a:schemeClr val="tx1"/>
                </a:solidFill>
              </a:rPr>
              <a:t>B</a:t>
            </a:r>
            <a:r>
              <a:rPr lang="fr-FR" sz="1000" dirty="0" smtClean="0">
                <a:solidFill>
                  <a:schemeClr val="tx1"/>
                </a:solidFill>
              </a:rPr>
              <a:t>eaulieu ? En France ? C’est une commune ? Dans le Cantal ? En Ardèche ?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71" name="Bulle ronde 70"/>
          <p:cNvSpPr/>
          <p:nvPr/>
        </p:nvSpPr>
        <p:spPr>
          <a:xfrm>
            <a:off x="7671824" y="1601909"/>
            <a:ext cx="1418926" cy="1143654"/>
          </a:xfrm>
          <a:prstGeom prst="wedgeEllipseCallout">
            <a:avLst>
              <a:gd name="adj1" fmla="val 82889"/>
              <a:gd name="adj2" fmla="val 19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Et le fer trouvé ? C’est le même que le Fe du labo ?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9" name="ZoneTexte 1028"/>
          <p:cNvSpPr txBox="1"/>
          <p:nvPr/>
        </p:nvSpPr>
        <p:spPr>
          <a:xfrm>
            <a:off x="7214181" y="4001051"/>
            <a:ext cx="171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Centralisation des données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4977734" y="2004368"/>
            <a:ext cx="5855743" cy="4010025"/>
            <a:chOff x="4977734" y="2004368"/>
            <a:chExt cx="5855743" cy="4010025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51952" y="2004368"/>
              <a:ext cx="4581525" cy="4010025"/>
            </a:xfrm>
            <a:prstGeom prst="rect">
              <a:avLst/>
            </a:prstGeom>
          </p:spPr>
        </p:pic>
        <p:cxnSp>
          <p:nvCxnSpPr>
            <p:cNvPr id="8" name="Connecteur droit avec flèche 7"/>
            <p:cNvCxnSpPr/>
            <p:nvPr/>
          </p:nvCxnSpPr>
          <p:spPr>
            <a:xfrm>
              <a:off x="4977734" y="2604655"/>
              <a:ext cx="3189187" cy="16922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e 12"/>
          <p:cNvGrpSpPr/>
          <p:nvPr/>
        </p:nvGrpSpPr>
        <p:grpSpPr>
          <a:xfrm>
            <a:off x="5545481" y="480850"/>
            <a:ext cx="3667245" cy="2152650"/>
            <a:chOff x="5545481" y="480850"/>
            <a:chExt cx="3667245" cy="2152650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5201" y="480850"/>
              <a:ext cx="3057525" cy="2152650"/>
            </a:xfrm>
            <a:prstGeom prst="rect">
              <a:avLst/>
            </a:prstGeom>
          </p:spPr>
        </p:pic>
        <p:cxnSp>
          <p:nvCxnSpPr>
            <p:cNvPr id="38" name="Connecteur droit avec flèche 37"/>
            <p:cNvCxnSpPr/>
            <p:nvPr/>
          </p:nvCxnSpPr>
          <p:spPr>
            <a:xfrm>
              <a:off x="5545481" y="1226567"/>
              <a:ext cx="2457593" cy="44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Image 43" descr="Rage Angry Frustrated · Free image on Pixabay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886" y="4652539"/>
            <a:ext cx="1997689" cy="19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5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67" y="590492"/>
            <a:ext cx="1082822" cy="108282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Partager le même langage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5" y="3051294"/>
            <a:ext cx="1082822" cy="1082822"/>
          </a:xfrm>
          <a:prstGeom prst="rect">
            <a:avLst/>
          </a:prstGeom>
        </p:spPr>
      </p:pic>
      <p:pic>
        <p:nvPicPr>
          <p:cNvPr id="4" name="Image 3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72" y="1639414"/>
            <a:ext cx="1295875" cy="1295875"/>
          </a:xfrm>
          <a:prstGeom prst="rect">
            <a:avLst/>
          </a:prstGeom>
        </p:spPr>
      </p:pic>
      <p:pic>
        <p:nvPicPr>
          <p:cNvPr id="5" name="Image 4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653" y="5493139"/>
            <a:ext cx="1249935" cy="1249935"/>
          </a:xfrm>
          <a:prstGeom prst="rect">
            <a:avLst/>
          </a:prstGeom>
        </p:spPr>
      </p:pic>
      <p:sp>
        <p:nvSpPr>
          <p:cNvPr id="29" name="Bulle ronde 28"/>
          <p:cNvSpPr/>
          <p:nvPr/>
        </p:nvSpPr>
        <p:spPr>
          <a:xfrm>
            <a:off x="3624913" y="523220"/>
            <a:ext cx="2341419" cy="980652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smtClean="0">
                <a:solidFill>
                  <a:schemeClr val="tx1"/>
                </a:solidFill>
              </a:rPr>
              <a:t>Mispickel (</a:t>
            </a:r>
            <a:r>
              <a:rPr lang="fr-FR" sz="1200" b="1" dirty="0" err="1" smtClean="0">
                <a:solidFill>
                  <a:schemeClr val="tx1"/>
                </a:solidFill>
              </a:rPr>
              <a:t>FeAsS</a:t>
            </a:r>
            <a:r>
              <a:rPr lang="fr-FR" sz="1200" b="1" dirty="0" smtClean="0">
                <a:solidFill>
                  <a:schemeClr val="tx1"/>
                </a:solidFill>
              </a:rPr>
              <a:t>), près de Beaulieu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Bulle ronde 38"/>
          <p:cNvSpPr/>
          <p:nvPr/>
        </p:nvSpPr>
        <p:spPr>
          <a:xfrm>
            <a:off x="3334327" y="1740586"/>
            <a:ext cx="2376950" cy="1122688"/>
          </a:xfrm>
          <a:prstGeom prst="wedgeEllipseCallout">
            <a:avLst>
              <a:gd name="adj1" fmla="val -56241"/>
              <a:gd name="adj2" fmla="val -2418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Beaulieu,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alors,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As, Fe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Bulle ronde 39"/>
          <p:cNvSpPr/>
          <p:nvPr/>
        </p:nvSpPr>
        <p:spPr>
          <a:xfrm>
            <a:off x="3496987" y="5570741"/>
            <a:ext cx="1480747" cy="799564"/>
          </a:xfrm>
          <a:prstGeom prst="wedgeEllipseCallout">
            <a:avLst>
              <a:gd name="adj1" fmla="val -61998"/>
              <a:gd name="adj2" fmla="val 443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Tiens, en creusant ici j’ai trouvé du 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fer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Bulle ronde 40"/>
          <p:cNvSpPr/>
          <p:nvPr/>
        </p:nvSpPr>
        <p:spPr>
          <a:xfrm>
            <a:off x="3695000" y="3091380"/>
            <a:ext cx="1698294" cy="1478525"/>
          </a:xfrm>
          <a:prstGeom prst="wedgeEllipseCallout">
            <a:avLst>
              <a:gd name="adj1" fmla="val -83447"/>
              <a:gd name="adj2" fmla="val -384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2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</a:rPr>
              <a:t>Arsenopyrite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2" name="Image 41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5503" y="4371516"/>
            <a:ext cx="1082822" cy="1082822"/>
          </a:xfrm>
          <a:prstGeom prst="rect">
            <a:avLst/>
          </a:prstGeom>
        </p:spPr>
      </p:pic>
      <p:sp>
        <p:nvSpPr>
          <p:cNvPr id="43" name="Bulle ronde 42"/>
          <p:cNvSpPr/>
          <p:nvPr/>
        </p:nvSpPr>
        <p:spPr>
          <a:xfrm>
            <a:off x="3624913" y="4608706"/>
            <a:ext cx="1809796" cy="940073"/>
          </a:xfrm>
          <a:prstGeom prst="wedgeEllipseCallout">
            <a:avLst>
              <a:gd name="adj1" fmla="val -74088"/>
              <a:gd name="adj2" fmla="val -2276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2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2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200" b="1" dirty="0" err="1" smtClean="0">
                <a:solidFill>
                  <a:schemeClr val="tx1"/>
                </a:solidFill>
                <a:latin typeface="+mj-lt"/>
              </a:rPr>
              <a:t>dalarnite</a:t>
            </a:r>
            <a:r>
              <a:rPr lang="fr-FR" sz="12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6" name="Connecteur en arc 45"/>
          <p:cNvCxnSpPr>
            <a:stCxn id="29" idx="6"/>
            <a:endCxn id="11" idx="0"/>
          </p:cNvCxnSpPr>
          <p:nvPr/>
        </p:nvCxnSpPr>
        <p:spPr>
          <a:xfrm>
            <a:off x="5966332" y="1013546"/>
            <a:ext cx="1132761" cy="204995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39" idx="6"/>
            <a:endCxn id="11" idx="1"/>
          </p:cNvCxnSpPr>
          <p:nvPr/>
        </p:nvCxnSpPr>
        <p:spPr>
          <a:xfrm>
            <a:off x="5711277" y="2301930"/>
            <a:ext cx="870828" cy="14551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1" idx="6"/>
            <a:endCxn id="11" idx="1"/>
          </p:cNvCxnSpPr>
          <p:nvPr/>
        </p:nvCxnSpPr>
        <p:spPr>
          <a:xfrm flipV="1">
            <a:off x="5393294" y="3757126"/>
            <a:ext cx="1188811" cy="735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Connecteur en arc 62"/>
          <p:cNvCxnSpPr>
            <a:stCxn id="43" idx="6"/>
            <a:endCxn id="1029" idx="2"/>
          </p:cNvCxnSpPr>
          <p:nvPr/>
        </p:nvCxnSpPr>
        <p:spPr>
          <a:xfrm>
            <a:off x="5434709" y="5078743"/>
            <a:ext cx="1709425" cy="222767"/>
          </a:xfrm>
          <a:prstGeom prst="curvedConnector4">
            <a:avLst>
              <a:gd name="adj1" fmla="val 5797"/>
              <a:gd name="adj2" fmla="val 20261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Connecteur en arc 65"/>
          <p:cNvCxnSpPr>
            <a:stCxn id="40" idx="6"/>
            <a:endCxn id="1029" idx="2"/>
          </p:cNvCxnSpPr>
          <p:nvPr/>
        </p:nvCxnSpPr>
        <p:spPr>
          <a:xfrm flipV="1">
            <a:off x="4977734" y="5301510"/>
            <a:ext cx="2166400" cy="66901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9" name="ZoneTexte 1028"/>
          <p:cNvSpPr txBox="1"/>
          <p:nvPr/>
        </p:nvSpPr>
        <p:spPr>
          <a:xfrm>
            <a:off x="5632891" y="4470513"/>
            <a:ext cx="302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Comprendre pour décrire des données et trouver les éléments similaires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2105" y="3063501"/>
            <a:ext cx="1033975" cy="1387250"/>
          </a:xfrm>
          <a:prstGeom prst="rect">
            <a:avLst/>
          </a:prstGeom>
        </p:spPr>
      </p:pic>
      <p:pic>
        <p:nvPicPr>
          <p:cNvPr id="49" name="Image 48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192" y="518477"/>
            <a:ext cx="1082822" cy="1082822"/>
          </a:xfrm>
          <a:prstGeom prst="rect">
            <a:avLst/>
          </a:prstGeom>
        </p:spPr>
      </p:pic>
      <p:pic>
        <p:nvPicPr>
          <p:cNvPr id="50" name="Image 49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860" y="2979279"/>
            <a:ext cx="1082822" cy="1082822"/>
          </a:xfrm>
          <a:prstGeom prst="rect">
            <a:avLst/>
          </a:prstGeom>
        </p:spPr>
      </p:pic>
      <p:pic>
        <p:nvPicPr>
          <p:cNvPr id="52" name="Image 51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97" y="1567399"/>
            <a:ext cx="1295875" cy="1295875"/>
          </a:xfrm>
          <a:prstGeom prst="rect">
            <a:avLst/>
          </a:prstGeom>
        </p:spPr>
      </p:pic>
      <p:pic>
        <p:nvPicPr>
          <p:cNvPr id="53" name="Image 52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178" y="5421124"/>
            <a:ext cx="1249935" cy="1249935"/>
          </a:xfrm>
          <a:prstGeom prst="rect">
            <a:avLst/>
          </a:prstGeom>
        </p:spPr>
      </p:pic>
      <p:pic>
        <p:nvPicPr>
          <p:cNvPr id="55" name="Image 54" descr="Search To Find Internet Magnifying · Free image on Pixabay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84028" y="4299501"/>
            <a:ext cx="1082822" cy="108282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724400" y="1283855"/>
            <a:ext cx="710309" cy="22001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4060754" y="2386116"/>
            <a:ext cx="710309" cy="22001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7137590" y="1776961"/>
            <a:ext cx="660019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6">
                    <a:lumMod val="75000"/>
                  </a:schemeClr>
                </a:solidFill>
              </a:rPr>
              <a:t>Lieux</a:t>
            </a:r>
            <a:endParaRPr lang="fr-F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099113" y="1068416"/>
            <a:ext cx="710309" cy="220017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014091" y="4182890"/>
            <a:ext cx="1089601" cy="233869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105592" y="5078743"/>
            <a:ext cx="836378" cy="222767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7242784" y="3077341"/>
            <a:ext cx="989069" cy="307777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66"/>
                </a:solidFill>
              </a:rPr>
              <a:t>minéraux</a:t>
            </a:r>
            <a:endParaRPr lang="fr-FR" sz="1400" dirty="0">
              <a:solidFill>
                <a:srgbClr val="FF0066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015038" y="2595383"/>
            <a:ext cx="962696" cy="230768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6898747" y="5499290"/>
            <a:ext cx="1557226" cy="523220"/>
          </a:xfrm>
          <a:prstGeom prst="rect">
            <a:avLst/>
          </a:prstGeom>
          <a:noFill/>
          <a:ln>
            <a:solidFill>
              <a:srgbClr val="33C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33CCFF"/>
                </a:solidFill>
              </a:rPr>
              <a:t>Compositions chimiques</a:t>
            </a:r>
            <a:endParaRPr lang="fr-FR" sz="1400" dirty="0">
              <a:solidFill>
                <a:srgbClr val="33CCFF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07043" y="1100716"/>
            <a:ext cx="702261" cy="206692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74662" y="6139537"/>
            <a:ext cx="501445" cy="230768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241922" y="6186685"/>
            <a:ext cx="1557226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00FF00"/>
                </a:solidFill>
              </a:rPr>
              <a:t>Objet en fer</a:t>
            </a:r>
            <a:endParaRPr lang="fr-FR" sz="1400" dirty="0">
              <a:solidFill>
                <a:srgbClr val="00FF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457635" y="5766769"/>
            <a:ext cx="248294" cy="23841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/>
          <p:cNvSpPr/>
          <p:nvPr/>
        </p:nvSpPr>
        <p:spPr>
          <a:xfrm>
            <a:off x="4188992" y="555520"/>
            <a:ext cx="710309" cy="220017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3768915" y="1820842"/>
            <a:ext cx="710309" cy="220017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/>
          <p:cNvSpPr/>
          <p:nvPr/>
        </p:nvSpPr>
        <p:spPr>
          <a:xfrm>
            <a:off x="4076460" y="3283750"/>
            <a:ext cx="710309" cy="220017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/>
          <p:cNvSpPr/>
          <p:nvPr/>
        </p:nvSpPr>
        <p:spPr>
          <a:xfrm>
            <a:off x="4069828" y="4886796"/>
            <a:ext cx="907906" cy="195396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3768915" y="5970523"/>
            <a:ext cx="691831" cy="178422"/>
          </a:xfrm>
          <a:prstGeom prst="rect">
            <a:avLst/>
          </a:prstGeom>
          <a:noFill/>
          <a:ln w="28575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/>
          <p:cNvSpPr txBox="1"/>
          <p:nvPr/>
        </p:nvSpPr>
        <p:spPr>
          <a:xfrm>
            <a:off x="7094951" y="2449360"/>
            <a:ext cx="1557226" cy="523220"/>
          </a:xfrm>
          <a:prstGeom prst="rect">
            <a:avLst/>
          </a:prstGeom>
          <a:noFill/>
          <a:ln>
            <a:solidFill>
              <a:srgbClr val="99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9900CC"/>
                </a:solidFill>
              </a:rPr>
              <a:t>Observations et mesures</a:t>
            </a:r>
            <a:endParaRPr lang="fr-FR" sz="1400" dirty="0">
              <a:solidFill>
                <a:srgbClr val="9900CC"/>
              </a:solidFill>
            </a:endParaRPr>
          </a:p>
        </p:txBody>
      </p:sp>
      <p:sp>
        <p:nvSpPr>
          <p:cNvPr id="84" name="Bulle ronde 83"/>
          <p:cNvSpPr/>
          <p:nvPr/>
        </p:nvSpPr>
        <p:spPr>
          <a:xfrm>
            <a:off x="8253553" y="1365679"/>
            <a:ext cx="2846838" cy="1671848"/>
          </a:xfrm>
          <a:prstGeom prst="wedgeEllipseCallout">
            <a:avLst>
              <a:gd name="adj1" fmla="val 57141"/>
              <a:gd name="adj2" fmla="val -2636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000" dirty="0">
                <a:hlinkClick r:id="rId10"/>
              </a:rPr>
              <a:t>https://environment.data.gov.uk/catchment-planning/WaterBody/GB520704201400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, alors, </a:t>
            </a:r>
            <a:r>
              <a:rPr lang="fr-FR" sz="1000" u="sng" dirty="0">
                <a:hlinkClick r:id="rId11" tooltip="https://data.geoscience.fr/ncl/ObjParSubs/3183"/>
              </a:rPr>
              <a:t>https://data.geoscience.fr/ncl/ObjParSubs/3183</a:t>
            </a:r>
            <a:r>
              <a:rPr lang="fr-FR" sz="1000" b="1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fr-FR" sz="1000" dirty="0">
                <a:hlinkClick r:id="rId12" tooltip="https://data.geoscience.fr/ncl/ObjParSubs/3177"/>
              </a:rPr>
              <a:t>https://data.geoscience.fr/ncl/ObjParSubs/3177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Bulle ronde 84"/>
          <p:cNvSpPr/>
          <p:nvPr/>
        </p:nvSpPr>
        <p:spPr>
          <a:xfrm>
            <a:off x="7630716" y="103704"/>
            <a:ext cx="3271945" cy="1151821"/>
          </a:xfrm>
          <a:prstGeom prst="wedgeEllipseCallout">
            <a:avLst>
              <a:gd name="adj1" fmla="val 59874"/>
              <a:gd name="adj2" fmla="val 32532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J’observe dans sur cet affleurement, la présence </a:t>
            </a:r>
            <a:r>
              <a:rPr lang="fr-FR" sz="10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000" dirty="0">
                <a:hlinkClick r:id="rId13" tooltip="https://data.geoscience.fr/ncl/Minls/22"/>
              </a:rPr>
              <a:t>https://data.geoscience.fr/ncl/Minls/22</a:t>
            </a:r>
            <a:endParaRPr lang="fr-FR" sz="1000" b="1" dirty="0">
              <a:solidFill>
                <a:schemeClr val="tx1"/>
              </a:solidFill>
            </a:endParaRPr>
          </a:p>
          <a:p>
            <a:r>
              <a:rPr lang="fr-FR" sz="1000" b="1" dirty="0" smtClean="0">
                <a:solidFill>
                  <a:schemeClr val="tx1"/>
                </a:solidFill>
              </a:rPr>
              <a:t> (</a:t>
            </a:r>
            <a:r>
              <a:rPr lang="fr-FR" sz="1000" b="1" dirty="0" err="1" smtClean="0">
                <a:solidFill>
                  <a:schemeClr val="tx1"/>
                </a:solidFill>
              </a:rPr>
              <a:t>FeAsS</a:t>
            </a:r>
            <a:r>
              <a:rPr lang="fr-FR" sz="1000" b="1" dirty="0" smtClean="0">
                <a:solidFill>
                  <a:schemeClr val="tx1"/>
                </a:solidFill>
              </a:rPr>
              <a:t>), près de </a:t>
            </a:r>
            <a:r>
              <a:rPr lang="fr-FR" sz="1000" dirty="0">
                <a:hlinkClick r:id="rId14" tooltip="http://id.insee.fr/geo/commune/15020"/>
              </a:rPr>
              <a:t>http://id.insee.fr/geo/commune/15020</a:t>
            </a:r>
            <a:r>
              <a:rPr lang="fr-FR" sz="1000" dirty="0"/>
              <a:t> </a:t>
            </a:r>
          </a:p>
        </p:txBody>
      </p:sp>
      <p:sp>
        <p:nvSpPr>
          <p:cNvPr id="86" name="Bulle ronde 85"/>
          <p:cNvSpPr/>
          <p:nvPr/>
        </p:nvSpPr>
        <p:spPr>
          <a:xfrm>
            <a:off x="8404312" y="5786716"/>
            <a:ext cx="1472298" cy="799564"/>
          </a:xfrm>
          <a:prstGeom prst="wedgeEllipseCallout">
            <a:avLst>
              <a:gd name="adj1" fmla="val 149943"/>
              <a:gd name="adj2" fmla="val -56718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50" dirty="0" smtClean="0">
                <a:solidFill>
                  <a:schemeClr val="tx1"/>
                </a:solidFill>
              </a:rPr>
              <a:t>J</a:t>
            </a:r>
            <a:r>
              <a:rPr lang="fr-FR" sz="1050" dirty="0" smtClean="0">
                <a:solidFill>
                  <a:schemeClr val="tx1"/>
                </a:solidFill>
                <a:hlinkClick r:id="rId15" tooltip="https://data.geoscience.fr/ncl/AnthroMat/62"/>
              </a:rPr>
              <a:t>‘</a:t>
            </a:r>
            <a:r>
              <a:rPr lang="fr-FR" sz="1050" dirty="0" smtClean="0">
                <a:solidFill>
                  <a:schemeClr val="tx1"/>
                </a:solidFill>
              </a:rPr>
              <a:t>ai trouvé du </a:t>
            </a:r>
            <a:r>
              <a:rPr lang="fr-FR" sz="1050" dirty="0" smtClean="0">
                <a:solidFill>
                  <a:srgbClr val="337AB7"/>
                </a:solidFill>
                <a:latin typeface="Helvetica Neue"/>
                <a:hlinkClick r:id="rId15" tooltip="https://data.geoscience.fr/ncl/AnthroMat/62"/>
              </a:rPr>
              <a:t>https</a:t>
            </a:r>
            <a:r>
              <a:rPr lang="fr-FR" sz="1050" dirty="0">
                <a:solidFill>
                  <a:srgbClr val="337AB7"/>
                </a:solidFill>
                <a:latin typeface="Helvetica Neue"/>
                <a:hlinkClick r:id="rId15" tooltip="https://data.geoscience.fr/ncl/AnthroMat/62"/>
              </a:rPr>
              <a:t>://data.geoscience.fr/ncl/AnthroMat/62</a:t>
            </a:r>
            <a:endParaRPr lang="fr-FR" sz="1050" dirty="0"/>
          </a:p>
        </p:txBody>
      </p:sp>
      <p:sp>
        <p:nvSpPr>
          <p:cNvPr id="87" name="Bulle ronde 86"/>
          <p:cNvSpPr/>
          <p:nvPr/>
        </p:nvSpPr>
        <p:spPr>
          <a:xfrm>
            <a:off x="8195383" y="3502850"/>
            <a:ext cx="2151533" cy="1133961"/>
          </a:xfrm>
          <a:prstGeom prst="wedgeEllipseCallout">
            <a:avLst>
              <a:gd name="adj1" fmla="val 86168"/>
              <a:gd name="adj2" fmla="val -56099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0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000" dirty="0">
                <a:hlinkClick r:id="rId13" tooltip="https://data.geoscience.fr/ncl/Minls/22"/>
              </a:rPr>
              <a:t>https://data.geoscience.fr/ncl/Minls/22</a:t>
            </a:r>
            <a:endParaRPr lang="fr-FR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8" name="Bulle ronde 87"/>
          <p:cNvSpPr/>
          <p:nvPr/>
        </p:nvSpPr>
        <p:spPr>
          <a:xfrm>
            <a:off x="8455973" y="4747753"/>
            <a:ext cx="1809796" cy="940073"/>
          </a:xfrm>
          <a:prstGeom prst="wedgeEllipseCallout">
            <a:avLst>
              <a:gd name="adj1" fmla="val 96875"/>
              <a:gd name="adj2" fmla="val -4538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0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000" dirty="0">
                <a:hlinkClick r:id="rId13" tooltip="https://data.geoscience.fr/ncl/Minls/22"/>
              </a:rPr>
              <a:t>https://data.geoscience.fr/ncl/Minls/22</a:t>
            </a:r>
            <a:r>
              <a:rPr lang="fr-FR" sz="10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727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6" grpId="0" animBg="1"/>
      <p:bldP spid="23" grpId="0" animBg="1"/>
      <p:bldP spid="58" grpId="0" animBg="1"/>
      <p:bldP spid="59" grpId="0" animBg="1"/>
      <p:bldP spid="61" grpId="0" animBg="1"/>
      <p:bldP spid="62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0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Kostenlose Illustration: Freude, Jubel, Stimmung, Kinder ..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5" r="55383" b="15767"/>
          <a:stretch/>
        </p:blipFill>
        <p:spPr>
          <a:xfrm>
            <a:off x="9745749" y="607595"/>
            <a:ext cx="2199795" cy="18216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Partager le même langage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 48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53" y="705418"/>
            <a:ext cx="1082822" cy="1082822"/>
          </a:xfrm>
          <a:prstGeom prst="rect">
            <a:avLst/>
          </a:prstGeom>
        </p:spPr>
      </p:pic>
      <p:pic>
        <p:nvPicPr>
          <p:cNvPr id="50" name="Image 49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21" y="3166220"/>
            <a:ext cx="1082822" cy="1082822"/>
          </a:xfrm>
          <a:prstGeom prst="rect">
            <a:avLst/>
          </a:prstGeom>
        </p:spPr>
      </p:pic>
      <p:pic>
        <p:nvPicPr>
          <p:cNvPr id="52" name="Image 51" descr="Chemistry Teacher Science · Free image on Pixabay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58" y="1754340"/>
            <a:ext cx="1295875" cy="1295875"/>
          </a:xfrm>
          <a:prstGeom prst="rect">
            <a:avLst/>
          </a:prstGeom>
        </p:spPr>
      </p:pic>
      <p:pic>
        <p:nvPicPr>
          <p:cNvPr id="53" name="Image 52" descr="construction man illustration free image | Peakpx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39" y="5608065"/>
            <a:ext cx="1249935" cy="1249935"/>
          </a:xfrm>
          <a:prstGeom prst="rect">
            <a:avLst/>
          </a:prstGeom>
        </p:spPr>
      </p:pic>
      <p:pic>
        <p:nvPicPr>
          <p:cNvPr id="55" name="Image 54" descr="Search To Find Internet Magnifying · Free image on Pixabay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9589" y="4486442"/>
            <a:ext cx="1082822" cy="1082822"/>
          </a:xfrm>
          <a:prstGeom prst="rect">
            <a:avLst/>
          </a:prstGeom>
        </p:spPr>
      </p:pic>
      <p:sp>
        <p:nvSpPr>
          <p:cNvPr id="84" name="Bulle ronde 83"/>
          <p:cNvSpPr/>
          <p:nvPr/>
        </p:nvSpPr>
        <p:spPr>
          <a:xfrm>
            <a:off x="2413567" y="1830137"/>
            <a:ext cx="2982974" cy="1782002"/>
          </a:xfrm>
          <a:prstGeom prst="wedgeEllipseCallout">
            <a:avLst>
              <a:gd name="adj1" fmla="val 57141"/>
              <a:gd name="adj2" fmla="val -2636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Analysons les métaux lourds dans cet échantillon prélevé sur </a:t>
            </a:r>
            <a:r>
              <a:rPr lang="fr-FR" sz="1000" dirty="0">
                <a:hlinkClick r:id="rId9"/>
              </a:rPr>
              <a:t>https://environment.data.gov.uk/catchment-planning/WaterBody/GB520704201400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, alors, </a:t>
            </a:r>
            <a:r>
              <a:rPr lang="fr-FR" sz="1000" u="sng" dirty="0">
                <a:hlinkClick r:id="rId10" tooltip="https://data.geoscience.fr/ncl/ObjParSubs/3183"/>
              </a:rPr>
              <a:t>https://data.geoscience.fr/ncl/ObjParSubs/3183</a:t>
            </a:r>
            <a:r>
              <a:rPr lang="fr-FR" sz="1000" b="1" dirty="0" smtClean="0">
                <a:solidFill>
                  <a:schemeClr val="tx1"/>
                </a:solidFill>
                <a:latin typeface="+mj-lt"/>
              </a:rPr>
              <a:t>, </a:t>
            </a:r>
            <a:r>
              <a:rPr lang="fr-FR" sz="1000" dirty="0">
                <a:hlinkClick r:id="rId11" tooltip="https://data.geoscience.fr/ncl/ObjParSubs/3177"/>
              </a:rPr>
              <a:t>https://data.geoscience.fr/ncl/ObjParSubs/3177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, Pb, …</a:t>
            </a:r>
            <a:endParaRPr lang="fr-FR" sz="1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Bulle ronde 84"/>
          <p:cNvSpPr/>
          <p:nvPr/>
        </p:nvSpPr>
        <p:spPr>
          <a:xfrm>
            <a:off x="2202808" y="522262"/>
            <a:ext cx="3271945" cy="1151821"/>
          </a:xfrm>
          <a:prstGeom prst="wedgeEllipseCallout">
            <a:avLst>
              <a:gd name="adj1" fmla="val 59874"/>
              <a:gd name="adj2" fmla="val 32532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0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000" dirty="0">
                <a:hlinkClick r:id="rId12" tooltip="https://data.geoscience.fr/ncl/Minls/22"/>
              </a:rPr>
              <a:t>https://data.geoscience.fr/ncl/Minls/22</a:t>
            </a:r>
            <a:endParaRPr lang="fr-FR" sz="1000" b="1" dirty="0">
              <a:solidFill>
                <a:schemeClr val="tx1"/>
              </a:solidFill>
            </a:endParaRPr>
          </a:p>
          <a:p>
            <a:r>
              <a:rPr lang="fr-FR" sz="1000" b="1" dirty="0" smtClean="0">
                <a:solidFill>
                  <a:schemeClr val="tx1"/>
                </a:solidFill>
              </a:rPr>
              <a:t> (</a:t>
            </a:r>
            <a:r>
              <a:rPr lang="fr-FR" sz="1000" b="1" dirty="0" err="1" smtClean="0">
                <a:solidFill>
                  <a:schemeClr val="tx1"/>
                </a:solidFill>
              </a:rPr>
              <a:t>FeAsS</a:t>
            </a:r>
            <a:r>
              <a:rPr lang="fr-FR" sz="1000" b="1" dirty="0" smtClean="0">
                <a:solidFill>
                  <a:schemeClr val="tx1"/>
                </a:solidFill>
              </a:rPr>
              <a:t>), près de </a:t>
            </a:r>
            <a:r>
              <a:rPr lang="fr-FR" sz="1000" dirty="0">
                <a:hlinkClick r:id="rId13" tooltip="http://id.insee.fr/geo/commune/15020"/>
              </a:rPr>
              <a:t>http://id.insee.fr/geo/commune/15020</a:t>
            </a:r>
            <a:r>
              <a:rPr lang="fr-FR" sz="1000" dirty="0"/>
              <a:t> </a:t>
            </a:r>
          </a:p>
        </p:txBody>
      </p:sp>
      <p:sp>
        <p:nvSpPr>
          <p:cNvPr id="86" name="Bulle ronde 85"/>
          <p:cNvSpPr/>
          <p:nvPr/>
        </p:nvSpPr>
        <p:spPr>
          <a:xfrm>
            <a:off x="3129873" y="5973657"/>
            <a:ext cx="1472298" cy="799564"/>
          </a:xfrm>
          <a:prstGeom prst="wedgeEllipseCallout">
            <a:avLst>
              <a:gd name="adj1" fmla="val 149943"/>
              <a:gd name="adj2" fmla="val -56718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50" dirty="0" smtClean="0">
                <a:solidFill>
                  <a:schemeClr val="tx1"/>
                </a:solidFill>
              </a:rPr>
              <a:t>J</a:t>
            </a:r>
            <a:r>
              <a:rPr lang="fr-FR" sz="1050" dirty="0" smtClean="0">
                <a:solidFill>
                  <a:schemeClr val="tx1"/>
                </a:solidFill>
                <a:hlinkClick r:id="rId14" tooltip="https://data.geoscience.fr/ncl/AnthroMat/62"/>
              </a:rPr>
              <a:t>‘</a:t>
            </a:r>
            <a:r>
              <a:rPr lang="fr-FR" sz="1050" dirty="0" smtClean="0">
                <a:solidFill>
                  <a:schemeClr val="tx1"/>
                </a:solidFill>
              </a:rPr>
              <a:t>ai trouvé du </a:t>
            </a:r>
            <a:r>
              <a:rPr lang="fr-FR" sz="1050" dirty="0" smtClean="0">
                <a:solidFill>
                  <a:srgbClr val="337AB7"/>
                </a:solidFill>
                <a:latin typeface="Helvetica Neue"/>
                <a:hlinkClick r:id="rId14" tooltip="https://data.geoscience.fr/ncl/AnthroMat/62"/>
              </a:rPr>
              <a:t>https</a:t>
            </a:r>
            <a:r>
              <a:rPr lang="fr-FR" sz="1050" dirty="0">
                <a:solidFill>
                  <a:srgbClr val="337AB7"/>
                </a:solidFill>
                <a:latin typeface="Helvetica Neue"/>
                <a:hlinkClick r:id="rId14" tooltip="https://data.geoscience.fr/ncl/AnthroMat/62"/>
              </a:rPr>
              <a:t>://data.geoscience.fr/ncl/AnthroMat/62</a:t>
            </a:r>
            <a:endParaRPr lang="fr-FR" sz="1050" dirty="0"/>
          </a:p>
        </p:txBody>
      </p:sp>
      <p:sp>
        <p:nvSpPr>
          <p:cNvPr id="87" name="Bulle ronde 86"/>
          <p:cNvSpPr/>
          <p:nvPr/>
        </p:nvSpPr>
        <p:spPr>
          <a:xfrm>
            <a:off x="2920944" y="3689791"/>
            <a:ext cx="2151533" cy="1133961"/>
          </a:xfrm>
          <a:prstGeom prst="wedgeEllipseCallout">
            <a:avLst>
              <a:gd name="adj1" fmla="val 86168"/>
              <a:gd name="adj2" fmla="val -56099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  <a:latin typeface="+mj-lt"/>
              </a:rPr>
              <a:t>J’observe sur cet affleurement, la présence </a:t>
            </a:r>
            <a:r>
              <a:rPr lang="fr-FR" sz="1000" dirty="0">
                <a:solidFill>
                  <a:schemeClr val="tx1"/>
                </a:solidFill>
                <a:latin typeface="+mj-lt"/>
              </a:rPr>
              <a:t>potentielle</a:t>
            </a:r>
          </a:p>
          <a:p>
            <a:pPr algn="ctr"/>
            <a:r>
              <a:rPr lang="fr-FR" sz="1000" dirty="0">
                <a:hlinkClick r:id="rId12" tooltip="https://data.geoscience.fr/ncl/Minls/22"/>
              </a:rPr>
              <a:t>https://data.geoscience.fr/ncl/Minls/22</a:t>
            </a:r>
            <a:endParaRPr lang="fr-FR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8" name="Bulle ronde 87"/>
          <p:cNvSpPr/>
          <p:nvPr/>
        </p:nvSpPr>
        <p:spPr>
          <a:xfrm>
            <a:off x="3181534" y="4934694"/>
            <a:ext cx="1809796" cy="940073"/>
          </a:xfrm>
          <a:prstGeom prst="wedgeEllipseCallout">
            <a:avLst>
              <a:gd name="adj1" fmla="val 96875"/>
              <a:gd name="adj2" fmla="val -4538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fr-FR" sz="1000" dirty="0" err="1" smtClean="0">
                <a:solidFill>
                  <a:schemeClr val="tx1"/>
                </a:solidFill>
                <a:latin typeface="+mj-lt"/>
              </a:rPr>
              <a:t>What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 a </a:t>
            </a:r>
            <a:r>
              <a:rPr lang="fr-FR" sz="1000" dirty="0" err="1" smtClean="0">
                <a:solidFill>
                  <a:schemeClr val="tx1"/>
                </a:solidFill>
                <a:latin typeface="+mj-lt"/>
              </a:rPr>
              <a:t>great</a:t>
            </a:r>
            <a:r>
              <a:rPr lang="fr-FR" sz="10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000" dirty="0">
                <a:hlinkClick r:id="rId12" tooltip="https://data.geoscience.fr/ncl/Minls/22"/>
              </a:rPr>
              <a:t>https://data.geoscience.fr/ncl/Minls/22</a:t>
            </a:r>
            <a:r>
              <a:rPr lang="fr-FR" sz="1000" b="1" dirty="0" smtClean="0">
                <a:solidFill>
                  <a:schemeClr val="tx1"/>
                </a:solidFill>
                <a:latin typeface="+mj-lt"/>
              </a:rPr>
              <a:t> !</a:t>
            </a:r>
            <a:endParaRPr lang="fr-FR" sz="1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6064" y="3317275"/>
            <a:ext cx="1033975" cy="1387250"/>
          </a:xfrm>
          <a:prstGeom prst="rect">
            <a:avLst/>
          </a:prstGeom>
        </p:spPr>
      </p:pic>
      <p:pic>
        <p:nvPicPr>
          <p:cNvPr id="54" name="Image 53" descr="Tasks 2nd year | gazteluetasocialstudie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4189" y="3050215"/>
            <a:ext cx="1317574" cy="988180"/>
          </a:xfrm>
          <a:prstGeom prst="rect">
            <a:avLst/>
          </a:prstGeom>
        </p:spPr>
      </p:pic>
      <p:sp>
        <p:nvSpPr>
          <p:cNvPr id="79" name="ZoneTexte 78"/>
          <p:cNvSpPr txBox="1"/>
          <p:nvPr/>
        </p:nvSpPr>
        <p:spPr>
          <a:xfrm>
            <a:off x="7214181" y="4001051"/>
            <a:ext cx="1719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accent2">
                    <a:lumMod val="75000"/>
                  </a:schemeClr>
                </a:solidFill>
              </a:rPr>
              <a:t>Interopérabilité 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des données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1" name="Connecteur en arc 80"/>
          <p:cNvCxnSpPr>
            <a:stCxn id="49" idx="3"/>
            <a:endCxn id="54" idx="0"/>
          </p:cNvCxnSpPr>
          <p:nvPr/>
        </p:nvCxnSpPr>
        <p:spPr>
          <a:xfrm>
            <a:off x="6557575" y="1246829"/>
            <a:ext cx="1445401" cy="180338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Connecteur en arc 81"/>
          <p:cNvCxnSpPr>
            <a:stCxn id="52" idx="3"/>
            <a:endCxn id="54" idx="3"/>
          </p:cNvCxnSpPr>
          <p:nvPr/>
        </p:nvCxnSpPr>
        <p:spPr>
          <a:xfrm>
            <a:off x="6696033" y="2402278"/>
            <a:ext cx="648156" cy="11420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Connecteur en arc 82"/>
          <p:cNvCxnSpPr>
            <a:stCxn id="50" idx="3"/>
            <a:endCxn id="54" idx="3"/>
          </p:cNvCxnSpPr>
          <p:nvPr/>
        </p:nvCxnSpPr>
        <p:spPr>
          <a:xfrm flipV="1">
            <a:off x="6611243" y="3544305"/>
            <a:ext cx="732946" cy="1633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Connecteur en arc 88"/>
          <p:cNvCxnSpPr>
            <a:stCxn id="55" idx="1"/>
            <a:endCxn id="79" idx="2"/>
          </p:cNvCxnSpPr>
          <p:nvPr/>
        </p:nvCxnSpPr>
        <p:spPr>
          <a:xfrm flipV="1">
            <a:off x="6592411" y="4585826"/>
            <a:ext cx="1481728" cy="44202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Connecteur en arc 89"/>
          <p:cNvCxnSpPr>
            <a:stCxn id="53" idx="3"/>
            <a:endCxn id="79" idx="2"/>
          </p:cNvCxnSpPr>
          <p:nvPr/>
        </p:nvCxnSpPr>
        <p:spPr>
          <a:xfrm flipV="1">
            <a:off x="6869674" y="4585826"/>
            <a:ext cx="1204465" cy="164720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ZoneTexte 93"/>
          <p:cNvSpPr txBox="1"/>
          <p:nvPr/>
        </p:nvSpPr>
        <p:spPr>
          <a:xfrm>
            <a:off x="514028" y="4585826"/>
            <a:ext cx="302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Comprendre pour décrire des données et trouver les éléments similaires</a:t>
            </a:r>
            <a:endParaRPr lang="fr-F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8632211" y="2173736"/>
            <a:ext cx="2907737" cy="3594492"/>
            <a:chOff x="8632211" y="2173736"/>
            <a:chExt cx="2907737" cy="3594492"/>
          </a:xfrm>
        </p:grpSpPr>
        <p:pic>
          <p:nvPicPr>
            <p:cNvPr id="70" name="Image 69" descr="Base De Données Stockage - Images vectorielles gratuites ..."/>
            <p:cNvPicPr>
              <a:picLocks noChangeAspect="1"/>
            </p:cNvPicPr>
            <p:nvPr/>
          </p:nvPicPr>
          <p:blipFill>
            <a:blip r:embed="rId17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555" y="2173736"/>
              <a:ext cx="921302" cy="1112982"/>
            </a:xfrm>
            <a:prstGeom prst="rect">
              <a:avLst/>
            </a:prstGeom>
          </p:spPr>
        </p:pic>
        <p:pic>
          <p:nvPicPr>
            <p:cNvPr id="71" name="Image 70" descr="Base De Données Stockage - Images vectorielles gratuites ..."/>
            <p:cNvPicPr>
              <a:picLocks noChangeAspect="1"/>
            </p:cNvPicPr>
            <p:nvPr/>
          </p:nvPicPr>
          <p:blipFill>
            <a:blip r:embed="rId17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3555" y="3450818"/>
              <a:ext cx="921302" cy="1112982"/>
            </a:xfrm>
            <a:prstGeom prst="rect">
              <a:avLst/>
            </a:prstGeom>
          </p:spPr>
        </p:pic>
        <p:pic>
          <p:nvPicPr>
            <p:cNvPr id="78" name="Image 77" descr="Base De Données Stockage - Images vectorielles gratuites ..."/>
            <p:cNvPicPr>
              <a:picLocks noChangeAspect="1"/>
            </p:cNvPicPr>
            <p:nvPr/>
          </p:nvPicPr>
          <p:blipFill>
            <a:blip r:embed="rId17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8646" y="4655246"/>
              <a:ext cx="921302" cy="1112982"/>
            </a:xfrm>
            <a:prstGeom prst="rect">
              <a:avLst/>
            </a:prstGeom>
          </p:spPr>
        </p:pic>
        <p:cxnSp>
          <p:nvCxnSpPr>
            <p:cNvPr id="91" name="Connecteur en arc 90"/>
            <p:cNvCxnSpPr/>
            <p:nvPr/>
          </p:nvCxnSpPr>
          <p:spPr>
            <a:xfrm flipV="1">
              <a:off x="8632211" y="2863274"/>
              <a:ext cx="1986435" cy="908003"/>
            </a:xfrm>
            <a:prstGeom prst="curvedConnector3">
              <a:avLst>
                <a:gd name="adj1" fmla="val 41631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2" name="Connecteur en arc 91"/>
            <p:cNvCxnSpPr/>
            <p:nvPr/>
          </p:nvCxnSpPr>
          <p:spPr>
            <a:xfrm>
              <a:off x="8632211" y="3771277"/>
              <a:ext cx="1921344" cy="23603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Connecteur en arc 92"/>
            <p:cNvCxnSpPr/>
            <p:nvPr/>
          </p:nvCxnSpPr>
          <p:spPr>
            <a:xfrm>
              <a:off x="8632211" y="3771277"/>
              <a:ext cx="1986435" cy="1440460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Double flèche verticale 18"/>
            <p:cNvSpPr/>
            <p:nvPr/>
          </p:nvSpPr>
          <p:spPr>
            <a:xfrm>
              <a:off x="10966079" y="3166219"/>
              <a:ext cx="115005" cy="378085"/>
            </a:xfrm>
            <a:prstGeom prst="up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Double flèche verticale 94"/>
            <p:cNvSpPr/>
            <p:nvPr/>
          </p:nvSpPr>
          <p:spPr>
            <a:xfrm>
              <a:off x="10989249" y="4351724"/>
              <a:ext cx="115005" cy="378085"/>
            </a:xfrm>
            <a:prstGeom prst="up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86117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Un pont entre deux univers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02861" y="5192196"/>
            <a:ext cx="381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Ingénieur de la connaissance, data qualiticien, architecte sémantique…</a:t>
            </a:r>
            <a:endParaRPr lang="fr-FR" dirty="0"/>
          </a:p>
        </p:txBody>
      </p:sp>
      <p:pic>
        <p:nvPicPr>
          <p:cNvPr id="28" name="Image 27" descr="White Male 3D Man Isolated · Free image on Pixabay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75" y="2304011"/>
            <a:ext cx="2194560" cy="219456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693" y="3804946"/>
            <a:ext cx="1033975" cy="1387250"/>
          </a:xfrm>
          <a:prstGeom prst="rect">
            <a:avLst/>
          </a:prstGeom>
        </p:spPr>
      </p:pic>
      <p:pic>
        <p:nvPicPr>
          <p:cNvPr id="30" name="Image 29" descr="White Male 3D Man Isolated · Free image on Pixabay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7259" y="2304011"/>
            <a:ext cx="2194560" cy="2194560"/>
          </a:xfrm>
          <a:prstGeom prst="rect">
            <a:avLst/>
          </a:prstGeom>
        </p:spPr>
      </p:pic>
      <p:pic>
        <p:nvPicPr>
          <p:cNvPr id="31" name="Image 30" descr="White Male 3D Man Isolated · Free image on Pixabay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0" t="49220" r="43802" b="18982"/>
          <a:stretch/>
        </p:blipFill>
        <p:spPr>
          <a:xfrm>
            <a:off x="4804828" y="2731167"/>
            <a:ext cx="565484" cy="697832"/>
          </a:xfrm>
          <a:prstGeom prst="rect">
            <a:avLst/>
          </a:prstGeom>
        </p:spPr>
      </p:pic>
      <p:pic>
        <p:nvPicPr>
          <p:cNvPr id="32" name="Image 31" descr="White Male 3D Man Isolated · Free image on Pixabay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0" t="49220" r="43802" b="18982"/>
          <a:stretch/>
        </p:blipFill>
        <p:spPr>
          <a:xfrm flipH="1">
            <a:off x="9380036" y="2824144"/>
            <a:ext cx="565484" cy="697832"/>
          </a:xfrm>
          <a:prstGeom prst="rect">
            <a:avLst/>
          </a:prstGeom>
        </p:spPr>
      </p:pic>
      <p:pic>
        <p:nvPicPr>
          <p:cNvPr id="36" name="Image 35" descr="File:P geology.png - Wikimedia Commons"/>
          <p:cNvPicPr>
            <a:picLocks noChangeAspect="1"/>
          </p:cNvPicPr>
          <p:nvPr/>
        </p:nvPicPr>
        <p:blipFill>
          <a:blip r:embed="rId8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38" y="3948931"/>
            <a:ext cx="664039" cy="597635"/>
          </a:xfrm>
          <a:prstGeom prst="rect">
            <a:avLst/>
          </a:prstGeom>
        </p:spPr>
      </p:pic>
      <p:pic>
        <p:nvPicPr>
          <p:cNvPr id="37" name="Image 36" descr="Script para respaldar bases de datos MySQL versión 2 ...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596" y="3401291"/>
            <a:ext cx="614051" cy="1083361"/>
          </a:xfrm>
          <a:prstGeom prst="rect">
            <a:avLst/>
          </a:prstGeom>
        </p:spPr>
      </p:pic>
      <p:sp>
        <p:nvSpPr>
          <p:cNvPr id="40" name="Demi-tour 39"/>
          <p:cNvSpPr/>
          <p:nvPr/>
        </p:nvSpPr>
        <p:spPr>
          <a:xfrm>
            <a:off x="5164344" y="1909108"/>
            <a:ext cx="4569203" cy="95049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583965" y="2273520"/>
            <a:ext cx="3549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Comprendre les besoins et les données thématiques pour les structurer dans un système d’information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Demi-tour 43"/>
          <p:cNvSpPr/>
          <p:nvPr/>
        </p:nvSpPr>
        <p:spPr>
          <a:xfrm flipH="1">
            <a:off x="4666348" y="2003796"/>
            <a:ext cx="4569203" cy="95049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5176010" y="1010652"/>
            <a:ext cx="3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2">
                    <a:lumMod val="50000"/>
                  </a:schemeClr>
                </a:solidFill>
              </a:rPr>
              <a:t>Connaître les systèmes d’informations et les standards  </a:t>
            </a:r>
            <a:endParaRPr lang="fr-F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163008" y="4525621"/>
            <a:ext cx="3549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Monde thématique</a:t>
            </a:r>
          </a:p>
          <a:p>
            <a:pPr algn="ctr"/>
            <a:r>
              <a:rPr lang="fr-FR" sz="1600" dirty="0" smtClean="0">
                <a:solidFill>
                  <a:schemeClr val="accent2">
                    <a:lumMod val="50000"/>
                  </a:schemeClr>
                </a:solidFill>
              </a:rPr>
              <a:t>Elabore les listes de termes et leurs définitions</a:t>
            </a:r>
          </a:p>
          <a:p>
            <a:pPr algn="ctr"/>
            <a:r>
              <a:rPr lang="fr-FR" sz="1600" dirty="0" smtClean="0">
                <a:solidFill>
                  <a:schemeClr val="accent2">
                    <a:lumMod val="50000"/>
                  </a:schemeClr>
                </a:solidFill>
              </a:rPr>
              <a:t>Précise leurs besoins</a:t>
            </a:r>
            <a:endParaRPr lang="fr-FR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9094893" y="4434865"/>
            <a:ext cx="28488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</a:rPr>
              <a:t>Monde IT</a:t>
            </a:r>
          </a:p>
          <a:p>
            <a:pPr algn="ctr"/>
            <a:endParaRPr lang="fr-FR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3" name="Image 42" descr="Erlenmeyer Flask Fluid · Free vector graphic on Pixabay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86" y="3428299"/>
            <a:ext cx="393129" cy="5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1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8003" y="0"/>
            <a:ext cx="76323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smtClean="0">
                <a:latin typeface="Arial"/>
                <a:cs typeface="Arial"/>
              </a:rPr>
              <a:t>Faciliter la compréhension des données</a:t>
            </a:r>
            <a:endParaRPr lang="fr-F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8" r="12111"/>
          <a:stretch/>
        </p:blipFill>
        <p:spPr bwMode="auto">
          <a:xfrm>
            <a:off x="-22756" y="0"/>
            <a:ext cx="2309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468003" y="949523"/>
            <a:ext cx="94397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mise en place de vocabulaires communs et partagés permet : 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</a:t>
            </a:r>
            <a:r>
              <a:rPr lang="fr-FR" b="1" dirty="0" smtClean="0"/>
              <a:t>mieux comprendre </a:t>
            </a:r>
            <a:r>
              <a:rPr lang="fr-FR" dirty="0" smtClean="0"/>
              <a:t>les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</a:t>
            </a:r>
            <a:r>
              <a:rPr lang="fr-FR" b="1" dirty="0" smtClean="0"/>
              <a:t>gérer l’obsolescence </a:t>
            </a:r>
            <a:r>
              <a:rPr lang="fr-FR" dirty="0" smtClean="0"/>
              <a:t>de certains termes (Exemple : « </a:t>
            </a:r>
            <a:r>
              <a:rPr lang="fr-FR" dirty="0" err="1" smtClean="0"/>
              <a:t>Titanite</a:t>
            </a:r>
            <a:r>
              <a:rPr lang="fr-FR" dirty="0" smtClean="0"/>
              <a:t> » n’est plus utilisé, on utilise « </a:t>
            </a:r>
            <a:r>
              <a:rPr lang="fr-FR" dirty="0" err="1" smtClean="0"/>
              <a:t>Sphène</a:t>
            </a:r>
            <a:r>
              <a:rPr lang="fr-FR" dirty="0" smtClean="0"/>
              <a:t> », « Lamprophyre » également est un terme obsolète)</a:t>
            </a:r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</a:t>
            </a:r>
            <a:r>
              <a:rPr lang="fr-FR" b="1" dirty="0" smtClean="0"/>
              <a:t>mieux partager </a:t>
            </a:r>
            <a:r>
              <a:rPr lang="fr-FR" dirty="0" smtClean="0"/>
              <a:t>les données que ce soit en traversant les « barrières thématiques » ou les frontières administratives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</a:t>
            </a:r>
            <a:r>
              <a:rPr lang="fr-FR" b="1" dirty="0" smtClean="0"/>
              <a:t>gagner en efficacité </a:t>
            </a:r>
            <a:r>
              <a:rPr lang="fr-FR" dirty="0" smtClean="0"/>
              <a:t>en réduisant le temps passé à la recherche et à la compréhension des données produites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de </a:t>
            </a:r>
            <a:r>
              <a:rPr lang="fr-FR" b="1" dirty="0" smtClean="0"/>
              <a:t>corriger </a:t>
            </a:r>
            <a:r>
              <a:rPr lang="fr-FR" dirty="0" smtClean="0"/>
              <a:t>nos données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d</a:t>
            </a:r>
            <a:r>
              <a:rPr lang="fr-FR" dirty="0" smtClean="0"/>
              <a:t>e répondre à des questions simples : 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Je cherche la présence de granites ou granit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Je cherche les endroits où je peux observer des ammonites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0947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780BA6D79E843AC1B69D28610E2BB" ma:contentTypeVersion="7" ma:contentTypeDescription="Crée un document." ma:contentTypeScope="" ma:versionID="7a68817709e411baf4d44383f08eb06c">
  <xsd:schema xmlns:xsd="http://www.w3.org/2001/XMLSchema" xmlns:xs="http://www.w3.org/2001/XMLSchema" xmlns:p="http://schemas.microsoft.com/office/2006/metadata/properties" xmlns:ns2="574dc87e-46f7-4ff6-ba63-f2775c8f153d" targetNamespace="http://schemas.microsoft.com/office/2006/metadata/properties" ma:root="true" ma:fieldsID="3ae0427ddb55d357644fb01d8a116072" ns2:_="">
    <xsd:import namespace="574dc87e-46f7-4ff6-ba63-f2775c8f15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dc87e-46f7-4ff6-ba63-f2775c8f15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21AB6-586C-4E49-9779-1C1C2636DDF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574dc87e-46f7-4ff6-ba63-f2775c8f153d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EB7E581-D475-41D9-8A4D-8269D3F1D9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0C4238-5849-4D86-83DC-C1BF794076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4dc87e-46f7-4ff6-ba63-f2775c8f15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27369</TotalTime>
  <Words>2012</Words>
  <Application>Microsoft Office PowerPoint</Application>
  <PresentationFormat>Grand écran</PresentationFormat>
  <Paragraphs>404</Paragraphs>
  <Slides>29</Slides>
  <Notes>1</Notes>
  <HiddenSlides>2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Helvetica Neue</vt:lpstr>
      <vt:lpstr>Wingdings</vt:lpstr>
      <vt:lpstr>Thème Office</vt:lpstr>
      <vt:lpstr>Feuille de calcul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BRGM - Version française</dc:title>
  <dc:creator>Bressan Hélène;h.bressan@brgm.fr</dc:creator>
  <cp:lastModifiedBy>Bressan Helene</cp:lastModifiedBy>
  <cp:revision>245</cp:revision>
  <dcterms:created xsi:type="dcterms:W3CDTF">2018-10-03T08:36:16Z</dcterms:created>
  <dcterms:modified xsi:type="dcterms:W3CDTF">2021-05-11T11:33:39Z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0x010100B29780BA6D79E843AC1B69D28610E2BB</vt:lpwstr>
  </property>
</Properties>
</file>